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22.xml" ContentType="application/vnd.openxmlformats-officedocument.presentationml.slide+xml"/>
  <Override PartName="/ppt/presentation.xml" ContentType="application/vnd.openxmlformats-officedocument.presentationml.presentation.main+xml"/>
  <Override PartName="/ppt/slides/slide21.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xml" ContentType="application/vnd.openxmlformats-officedocument.presentationml.slide+xml"/>
  <Override PartName="/ppt/slides/slide20.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notesSlides/notesSlide8.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notesSlides/notesSlide9.xml" ContentType="application/vnd.openxmlformats-officedocument.presentationml.notesSlide+xml"/>
  <Override PartName="/ppt/slideLayouts/slideLayout4.xml" ContentType="application/vnd.openxmlformats-officedocument.presentationml.slideLayout+xml"/>
  <Override PartName="/ppt/notesSlides/notesSlide17.xml" ContentType="application/vnd.openxmlformats-officedocument.presentationml.notesSlide+xml"/>
  <Override PartName="/ppt/notesSlides/notesSlide19.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8.xml" ContentType="application/vnd.openxmlformats-officedocument.presentationml.notesSlide+xml"/>
  <Override PartName="/ppt/notesSlides/notesSlide16.xml" ContentType="application/vnd.openxmlformats-officedocument.presentationml.notesSlide+xml"/>
  <Override PartName="/ppt/notesSlides/notesSlide22.xml" ContentType="application/vnd.openxmlformats-officedocument.presentationml.notesSlide+xml"/>
  <Override PartName="/ppt/notesSlides/notesSlide20.xml" ContentType="application/vnd.openxmlformats-officedocument.presentationml.notesSlide+xml"/>
  <Override PartName="/ppt/notesSlides/notesSlide13.xml" ContentType="application/vnd.openxmlformats-officedocument.presentationml.notesSlide+xml"/>
  <Override PartName="/ppt/notesSlides/notesSlide21.xml" ContentType="application/vnd.openxmlformats-officedocument.presentationml.notesSlide+xml"/>
  <Override PartName="/ppt/notesSlides/notesSlide10.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charts/style1.xml" ContentType="application/vnd.ms-office.chartstyle+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charts/colors1.xml" ContentType="application/vnd.ms-office.chartcolorstyle+xml"/>
  <Override PartName="/ppt/charts/chart1.xml" ContentType="application/vnd.openxmlformats-officedocument.drawingml.chart+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customXml/itemProps3.xml" ContentType="application/vnd.openxmlformats-officedocument.customXmlProperties+xml"/>
  <Override PartName="/customXml/itemProps5.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3"/>
  </p:sldMasterIdLst>
  <p:notesMasterIdLst>
    <p:notesMasterId r:id="rId26"/>
  </p:notesMasterIdLst>
  <p:handoutMasterIdLst>
    <p:handoutMasterId r:id="rId27"/>
  </p:handoutMasterIdLst>
  <p:sldIdLst>
    <p:sldId id="332" r:id="rId4"/>
    <p:sldId id="464" r:id="rId5"/>
    <p:sldId id="463" r:id="rId6"/>
    <p:sldId id="259" r:id="rId7"/>
    <p:sldId id="258" r:id="rId8"/>
    <p:sldId id="451" r:id="rId9"/>
    <p:sldId id="453" r:id="rId10"/>
    <p:sldId id="455" r:id="rId11"/>
    <p:sldId id="454" r:id="rId12"/>
    <p:sldId id="456" r:id="rId13"/>
    <p:sldId id="458" r:id="rId14"/>
    <p:sldId id="457" r:id="rId15"/>
    <p:sldId id="459" r:id="rId16"/>
    <p:sldId id="460" r:id="rId17"/>
    <p:sldId id="462" r:id="rId18"/>
    <p:sldId id="461" r:id="rId19"/>
    <p:sldId id="376" r:id="rId20"/>
    <p:sldId id="440" r:id="rId21"/>
    <p:sldId id="441" r:id="rId22"/>
    <p:sldId id="448" r:id="rId23"/>
    <p:sldId id="447" r:id="rId24"/>
    <p:sldId id="442" r:id="rId25"/>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168"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5024"/>
    <a:srgbClr val="324A58"/>
    <a:srgbClr val="4F758B"/>
    <a:srgbClr val="6B823E"/>
    <a:srgbClr val="000000"/>
    <a:srgbClr val="686868"/>
    <a:srgbClr val="963821"/>
    <a:srgbClr val="727337"/>
    <a:srgbClr val="B8CBD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150" autoAdjust="0"/>
    <p:restoredTop sz="96561" autoAdjust="0"/>
  </p:normalViewPr>
  <p:slideViewPr>
    <p:cSldViewPr>
      <p:cViewPr varScale="1">
        <p:scale>
          <a:sx n="65" d="100"/>
          <a:sy n="65" d="100"/>
        </p:scale>
        <p:origin x="84" y="15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19" d="100"/>
          <a:sy n="119" d="100"/>
        </p:scale>
        <p:origin x="3653" y="11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notesMaster" Target="notesMasters/notesMaster1.xml"/><Relationship Id="rId3" Type="http://schemas.openxmlformats.org/officeDocument/2006/relationships/slideMaster" Target="slideMasters/slideMaster1.xml"/><Relationship Id="rId21" Type="http://schemas.openxmlformats.org/officeDocument/2006/relationships/slide" Target="slides/slide18.xml"/><Relationship Id="rId34" Type="http://schemas.openxmlformats.org/officeDocument/2006/relationships/customXml" Target="../customXml/item4.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customXml" Target="../customXml/item3.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handoutMaster" Target="handoutMasters/handoutMaster1.xml"/><Relationship Id="rId30" Type="http://schemas.openxmlformats.org/officeDocument/2006/relationships/viewProps" Target="viewProps.xml"/><Relationship Id="rId35" Type="http://schemas.openxmlformats.org/officeDocument/2006/relationships/customXml" Target="../customXml/item5.xml"/><Relationship Id="rId8"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ocal_chall\INetCache\Content.Outlook\307087KD\CPM_By_Fuel.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r>
              <a:rPr lang="en-US" sz="1600" b="1">
                <a:solidFill>
                  <a:schemeClr val="tx1"/>
                </a:solidFill>
              </a:rPr>
              <a:t>CPM Designations: 2019 through 2022</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9.7590398287592695E-2"/>
          <c:y val="0.10935841353164188"/>
          <c:w val="0.88461024896159823"/>
          <c:h val="0.70088509769612128"/>
        </c:manualLayout>
      </c:layout>
      <c:barChart>
        <c:barDir val="col"/>
        <c:grouping val="stacked"/>
        <c:varyColors val="0"/>
        <c:ser>
          <c:idx val="0"/>
          <c:order val="0"/>
          <c:tx>
            <c:strRef>
              <c:f>Sheet3!$A$17</c:f>
              <c:strCache>
                <c:ptCount val="1"/>
                <c:pt idx="0">
                  <c:v>Gas</c:v>
                </c:pt>
              </c:strCache>
            </c:strRef>
          </c:tx>
          <c:spPr>
            <a:solidFill>
              <a:srgbClr val="0070C0"/>
            </a:solidFill>
            <a:ln>
              <a:noFill/>
            </a:ln>
            <a:effectLst/>
          </c:spPr>
          <c:invertIfNegative val="0"/>
          <c:cat>
            <c:numRef>
              <c:f>Sheet3!$B$16:$E$16</c:f>
              <c:numCache>
                <c:formatCode>General</c:formatCode>
                <c:ptCount val="4"/>
                <c:pt idx="0">
                  <c:v>2019</c:v>
                </c:pt>
                <c:pt idx="1">
                  <c:v>2020</c:v>
                </c:pt>
                <c:pt idx="2">
                  <c:v>2021</c:v>
                </c:pt>
                <c:pt idx="3">
                  <c:v>2022</c:v>
                </c:pt>
              </c:numCache>
            </c:numRef>
          </c:cat>
          <c:val>
            <c:numRef>
              <c:f>Sheet3!$B$17:$E$17</c:f>
              <c:numCache>
                <c:formatCode>General</c:formatCode>
                <c:ptCount val="4"/>
                <c:pt idx="0">
                  <c:v>201.77999999999997</c:v>
                </c:pt>
                <c:pt idx="1">
                  <c:v>687.68000000000006</c:v>
                </c:pt>
                <c:pt idx="2">
                  <c:v>847.53000000000009</c:v>
                </c:pt>
                <c:pt idx="3">
                  <c:v>119.77000000000001</c:v>
                </c:pt>
              </c:numCache>
            </c:numRef>
          </c:val>
          <c:extLst>
            <c:ext xmlns:c16="http://schemas.microsoft.com/office/drawing/2014/chart" uri="{C3380CC4-5D6E-409C-BE32-E72D297353CC}">
              <c16:uniqueId val="{00000000-2712-41EE-AAC6-142B5483B09F}"/>
            </c:ext>
          </c:extLst>
        </c:ser>
        <c:ser>
          <c:idx val="1"/>
          <c:order val="1"/>
          <c:tx>
            <c:strRef>
              <c:f>Sheet3!$A$18</c:f>
              <c:strCache>
                <c:ptCount val="1"/>
                <c:pt idx="0">
                  <c:v>Storage</c:v>
                </c:pt>
              </c:strCache>
            </c:strRef>
          </c:tx>
          <c:spPr>
            <a:solidFill>
              <a:srgbClr val="00B050"/>
            </a:solidFill>
            <a:ln>
              <a:noFill/>
            </a:ln>
            <a:effectLst/>
          </c:spPr>
          <c:invertIfNegative val="0"/>
          <c:cat>
            <c:numRef>
              <c:f>Sheet3!$B$16:$E$16</c:f>
              <c:numCache>
                <c:formatCode>General</c:formatCode>
                <c:ptCount val="4"/>
                <c:pt idx="0">
                  <c:v>2019</c:v>
                </c:pt>
                <c:pt idx="1">
                  <c:v>2020</c:v>
                </c:pt>
                <c:pt idx="2">
                  <c:v>2021</c:v>
                </c:pt>
                <c:pt idx="3">
                  <c:v>2022</c:v>
                </c:pt>
              </c:numCache>
            </c:numRef>
          </c:cat>
          <c:val>
            <c:numRef>
              <c:f>Sheet3!$B$18:$E$18</c:f>
              <c:numCache>
                <c:formatCode>General</c:formatCode>
                <c:ptCount val="4"/>
                <c:pt idx="1">
                  <c:v>51.5</c:v>
                </c:pt>
                <c:pt idx="2">
                  <c:v>506.28</c:v>
                </c:pt>
              </c:numCache>
            </c:numRef>
          </c:val>
          <c:extLst>
            <c:ext xmlns:c16="http://schemas.microsoft.com/office/drawing/2014/chart" uri="{C3380CC4-5D6E-409C-BE32-E72D297353CC}">
              <c16:uniqueId val="{00000001-2712-41EE-AAC6-142B5483B09F}"/>
            </c:ext>
          </c:extLst>
        </c:ser>
        <c:ser>
          <c:idx val="2"/>
          <c:order val="2"/>
          <c:tx>
            <c:strRef>
              <c:f>Sheet3!$A$19</c:f>
              <c:strCache>
                <c:ptCount val="1"/>
                <c:pt idx="0">
                  <c:v>Other</c:v>
                </c:pt>
              </c:strCache>
            </c:strRef>
          </c:tx>
          <c:spPr>
            <a:solidFill>
              <a:schemeClr val="tx1">
                <a:lumMod val="50000"/>
                <a:lumOff val="50000"/>
              </a:schemeClr>
            </a:solidFill>
            <a:ln>
              <a:noFill/>
            </a:ln>
            <a:effectLst/>
          </c:spPr>
          <c:invertIfNegative val="0"/>
          <c:cat>
            <c:numRef>
              <c:f>Sheet3!$B$16:$E$16</c:f>
              <c:numCache>
                <c:formatCode>General</c:formatCode>
                <c:ptCount val="4"/>
                <c:pt idx="0">
                  <c:v>2019</c:v>
                </c:pt>
                <c:pt idx="1">
                  <c:v>2020</c:v>
                </c:pt>
                <c:pt idx="2">
                  <c:v>2021</c:v>
                </c:pt>
                <c:pt idx="3">
                  <c:v>2022</c:v>
                </c:pt>
              </c:numCache>
            </c:numRef>
          </c:cat>
          <c:val>
            <c:numRef>
              <c:f>Sheet3!$B$19:$E$19</c:f>
              <c:numCache>
                <c:formatCode>General</c:formatCode>
                <c:ptCount val="4"/>
                <c:pt idx="0">
                  <c:v>0</c:v>
                </c:pt>
                <c:pt idx="1">
                  <c:v>15</c:v>
                </c:pt>
                <c:pt idx="2">
                  <c:v>373.77000000000021</c:v>
                </c:pt>
                <c:pt idx="3">
                  <c:v>0</c:v>
                </c:pt>
              </c:numCache>
            </c:numRef>
          </c:val>
          <c:extLst>
            <c:ext xmlns:c16="http://schemas.microsoft.com/office/drawing/2014/chart" uri="{C3380CC4-5D6E-409C-BE32-E72D297353CC}">
              <c16:uniqueId val="{00000002-2712-41EE-AAC6-142B5483B09F}"/>
            </c:ext>
          </c:extLst>
        </c:ser>
        <c:dLbls>
          <c:showLegendKey val="0"/>
          <c:showVal val="0"/>
          <c:showCatName val="0"/>
          <c:showSerName val="0"/>
          <c:showPercent val="0"/>
          <c:showBubbleSize val="0"/>
        </c:dLbls>
        <c:gapWidth val="150"/>
        <c:overlap val="100"/>
        <c:axId val="728362336"/>
        <c:axId val="728362664"/>
      </c:barChart>
      <c:catAx>
        <c:axId val="728362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28362664"/>
        <c:crosses val="autoZero"/>
        <c:auto val="1"/>
        <c:lblAlgn val="ctr"/>
        <c:lblOffset val="100"/>
        <c:noMultiLvlLbl val="0"/>
      </c:catAx>
      <c:valAx>
        <c:axId val="728362664"/>
        <c:scaling>
          <c:orientation val="minMax"/>
        </c:scaling>
        <c:delete val="0"/>
        <c:axPos val="l"/>
        <c:title>
          <c:tx>
            <c:rich>
              <a:bodyPr rot="0" spcFirstLastPara="1" vertOverflow="ellipsis" wrap="square" anchor="ctr" anchorCtr="1"/>
              <a:lstStyle/>
              <a:p>
                <a:pPr>
                  <a:defRPr sz="1400" b="0" i="0" u="none" strike="noStrike" kern="1200" baseline="0">
                    <a:solidFill>
                      <a:schemeClr val="tx1"/>
                    </a:solidFill>
                    <a:latin typeface="+mn-lt"/>
                    <a:ea typeface="+mn-ea"/>
                    <a:cs typeface="+mn-cs"/>
                  </a:defRPr>
                </a:pPr>
                <a:r>
                  <a:rPr lang="en-US" sz="1400" b="1" dirty="0" smtClean="0">
                    <a:solidFill>
                      <a:schemeClr val="tx1"/>
                    </a:solidFill>
                  </a:rPr>
                  <a:t>MW</a:t>
                </a:r>
                <a:endParaRPr lang="en-US" sz="1400" b="1" dirty="0">
                  <a:solidFill>
                    <a:schemeClr val="tx1"/>
                  </a:solidFill>
                </a:endParaRPr>
              </a:p>
            </c:rich>
          </c:tx>
          <c:layout>
            <c:manualLayout>
              <c:xMode val="edge"/>
              <c:yMode val="edge"/>
              <c:x val="1.9417475728155338E-2"/>
              <c:y val="1.5493037652541416E-2"/>
            </c:manualLayout>
          </c:layout>
          <c:overlay val="0"/>
          <c:spPr>
            <a:noFill/>
            <a:ln>
              <a:noFill/>
            </a:ln>
            <a:effectLst/>
          </c:spPr>
          <c:txPr>
            <a:bodyPr rot="0" spcFirstLastPara="1" vertOverflow="ellipsis" wrap="square" anchor="ctr" anchorCtr="1"/>
            <a:lstStyle/>
            <a:p>
              <a:pPr>
                <a:defRPr sz="1400" b="0" i="0" u="none" strike="noStrike" kern="1200" baseline="0">
                  <a:solidFill>
                    <a:schemeClr val="tx1"/>
                  </a:solidFill>
                  <a:latin typeface="+mn-lt"/>
                  <a:ea typeface="+mn-ea"/>
                  <a:cs typeface="+mn-cs"/>
                </a:defRPr>
              </a:pPr>
              <a:endParaRPr lang="en-US"/>
            </a:p>
          </c:txPr>
        </c:title>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728362336"/>
        <c:crosses val="autoZero"/>
        <c:crossBetween val="between"/>
      </c:valAx>
      <c:spPr>
        <a:noFill/>
        <a:ln>
          <a:noFill/>
        </a:ln>
        <a:effectLst/>
      </c:spPr>
    </c:plotArea>
    <c:legend>
      <c:legendPos val="b"/>
      <c:layout>
        <c:manualLayout>
          <c:xMode val="edge"/>
          <c:yMode val="edge"/>
          <c:x val="0.26989717911474659"/>
          <c:y val="0.92385582956911561"/>
          <c:w val="0.4780049945213159"/>
          <c:h val="6.0759551940147774E-2"/>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7" tIns="46589" rIns="93177" bIns="46589"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3177" tIns="46589" rIns="93177" bIns="46589" rtlCol="0"/>
          <a:lstStyle>
            <a:lvl1pPr algn="r" eaLnBrk="1" hangingPunct="1">
              <a:defRPr sz="1200">
                <a:latin typeface="Arial" charset="0"/>
              </a:defRPr>
            </a:lvl1pPr>
          </a:lstStyle>
          <a:p>
            <a:pPr>
              <a:defRPr/>
            </a:pPr>
            <a:fld id="{50DB6BB2-093B-41D3-80AB-C56384B590B4}" type="datetimeFigureOut">
              <a:rPr lang="en-US"/>
              <a:pPr>
                <a:defRPr/>
              </a:pPr>
              <a:t>7/10/2023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3177" tIns="46589" rIns="93177" bIns="46589"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vl1pPr>
          </a:lstStyle>
          <a:p>
            <a:fld id="{631CFDFF-4183-4ACD-A50D-82202B02C120}" type="slidenum">
              <a:rPr lang="en-US" altLang="en-US"/>
              <a:pPr/>
              <a:t>‹#›</a:t>
            </a:fld>
            <a:endParaRPr lang="en-US" altLang="en-US"/>
          </a:p>
        </p:txBody>
      </p:sp>
    </p:spTree>
    <p:extLst>
      <p:ext uri="{BB962C8B-B14F-4D97-AF65-F5344CB8AC3E}">
        <p14:creationId xmlns:p14="http://schemas.microsoft.com/office/powerpoint/2010/main" val="8892224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eaLnBrk="1" hangingPunct="1">
              <a:defRPr sz="1200">
                <a:latin typeface="Arial" charset="0"/>
              </a:defRPr>
            </a:lvl1pPr>
          </a:lstStyle>
          <a:p>
            <a:pPr>
              <a:defRPr/>
            </a:pPr>
            <a:fld id="{449105C9-BB34-48FE-BAF9-3AE514611FC0}" type="datetimeFigureOut">
              <a:rPr lang="en-US"/>
              <a:pPr>
                <a:defRPr/>
              </a:pPr>
              <a:t>7/10/2023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DBBA16C7-CDC5-4224-A290-4C3986DA1597}" type="slidenum">
              <a:rPr lang="en-US" altLang="en-US"/>
              <a:pPr/>
              <a:t>‹#›</a:t>
            </a:fld>
            <a:endParaRPr lang="en-US" altLang="en-US"/>
          </a:p>
        </p:txBody>
      </p:sp>
    </p:spTree>
    <p:extLst>
      <p:ext uri="{BB962C8B-B14F-4D97-AF65-F5344CB8AC3E}">
        <p14:creationId xmlns:p14="http://schemas.microsoft.com/office/powerpoint/2010/main" val="23785882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a:t>
            </a:fld>
            <a:endParaRPr lang="en-US" altLang="en-US"/>
          </a:p>
        </p:txBody>
      </p:sp>
    </p:spTree>
    <p:extLst>
      <p:ext uri="{BB962C8B-B14F-4D97-AF65-F5344CB8AC3E}">
        <p14:creationId xmlns:p14="http://schemas.microsoft.com/office/powerpoint/2010/main" val="81077866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10</a:t>
            </a:fld>
            <a:endParaRPr lang="en-US" altLang="en-US"/>
          </a:p>
        </p:txBody>
      </p:sp>
    </p:spTree>
    <p:extLst>
      <p:ext uri="{BB962C8B-B14F-4D97-AF65-F5344CB8AC3E}">
        <p14:creationId xmlns:p14="http://schemas.microsoft.com/office/powerpoint/2010/main" val="25783889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11</a:t>
            </a:fld>
            <a:endParaRPr lang="en-US" altLang="en-US"/>
          </a:p>
        </p:txBody>
      </p:sp>
    </p:spTree>
    <p:extLst>
      <p:ext uri="{BB962C8B-B14F-4D97-AF65-F5344CB8AC3E}">
        <p14:creationId xmlns:p14="http://schemas.microsoft.com/office/powerpoint/2010/main" val="136006919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12</a:t>
            </a:fld>
            <a:endParaRPr lang="en-US" altLang="en-US"/>
          </a:p>
        </p:txBody>
      </p:sp>
    </p:spTree>
    <p:extLst>
      <p:ext uri="{BB962C8B-B14F-4D97-AF65-F5344CB8AC3E}">
        <p14:creationId xmlns:p14="http://schemas.microsoft.com/office/powerpoint/2010/main" val="3893146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13</a:t>
            </a:fld>
            <a:endParaRPr lang="en-US" altLang="en-US"/>
          </a:p>
        </p:txBody>
      </p:sp>
    </p:spTree>
    <p:extLst>
      <p:ext uri="{BB962C8B-B14F-4D97-AF65-F5344CB8AC3E}">
        <p14:creationId xmlns:p14="http://schemas.microsoft.com/office/powerpoint/2010/main" val="28521499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14</a:t>
            </a:fld>
            <a:endParaRPr lang="en-US" altLang="en-US"/>
          </a:p>
        </p:txBody>
      </p:sp>
    </p:spTree>
    <p:extLst>
      <p:ext uri="{BB962C8B-B14F-4D97-AF65-F5344CB8AC3E}">
        <p14:creationId xmlns:p14="http://schemas.microsoft.com/office/powerpoint/2010/main" val="42347817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15</a:t>
            </a:fld>
            <a:endParaRPr lang="en-US" altLang="en-US"/>
          </a:p>
        </p:txBody>
      </p:sp>
    </p:spTree>
    <p:extLst>
      <p:ext uri="{BB962C8B-B14F-4D97-AF65-F5344CB8AC3E}">
        <p14:creationId xmlns:p14="http://schemas.microsoft.com/office/powerpoint/2010/main" val="28829661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16</a:t>
            </a:fld>
            <a:endParaRPr lang="en-US" altLang="en-US"/>
          </a:p>
        </p:txBody>
      </p:sp>
    </p:spTree>
    <p:extLst>
      <p:ext uri="{BB962C8B-B14F-4D97-AF65-F5344CB8AC3E}">
        <p14:creationId xmlns:p14="http://schemas.microsoft.com/office/powerpoint/2010/main" val="2449237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17</a:t>
            </a:fld>
            <a:endParaRPr lang="en-US" altLang="en-US"/>
          </a:p>
        </p:txBody>
      </p:sp>
    </p:spTree>
    <p:extLst>
      <p:ext uri="{BB962C8B-B14F-4D97-AF65-F5344CB8AC3E}">
        <p14:creationId xmlns:p14="http://schemas.microsoft.com/office/powerpoint/2010/main" val="32876185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18</a:t>
            </a:fld>
            <a:endParaRPr lang="en-US" altLang="en-US"/>
          </a:p>
        </p:txBody>
      </p:sp>
    </p:spTree>
    <p:extLst>
      <p:ext uri="{BB962C8B-B14F-4D97-AF65-F5344CB8AC3E}">
        <p14:creationId xmlns:p14="http://schemas.microsoft.com/office/powerpoint/2010/main" val="41069133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19</a:t>
            </a:fld>
            <a:endParaRPr lang="en-US" altLang="en-US"/>
          </a:p>
        </p:txBody>
      </p:sp>
    </p:spTree>
    <p:extLst>
      <p:ext uri="{BB962C8B-B14F-4D97-AF65-F5344CB8AC3E}">
        <p14:creationId xmlns:p14="http://schemas.microsoft.com/office/powerpoint/2010/main" val="12791875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2</a:t>
            </a:fld>
            <a:endParaRPr lang="en-US" altLang="en-US"/>
          </a:p>
        </p:txBody>
      </p:sp>
    </p:spTree>
    <p:extLst>
      <p:ext uri="{BB962C8B-B14F-4D97-AF65-F5344CB8AC3E}">
        <p14:creationId xmlns:p14="http://schemas.microsoft.com/office/powerpoint/2010/main" val="13112014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20</a:t>
            </a:fld>
            <a:endParaRPr lang="en-US" altLang="en-US"/>
          </a:p>
        </p:txBody>
      </p:sp>
    </p:spTree>
    <p:extLst>
      <p:ext uri="{BB962C8B-B14F-4D97-AF65-F5344CB8AC3E}">
        <p14:creationId xmlns:p14="http://schemas.microsoft.com/office/powerpoint/2010/main" val="31748182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21</a:t>
            </a:fld>
            <a:endParaRPr lang="en-US" altLang="en-US"/>
          </a:p>
        </p:txBody>
      </p:sp>
    </p:spTree>
    <p:extLst>
      <p:ext uri="{BB962C8B-B14F-4D97-AF65-F5344CB8AC3E}">
        <p14:creationId xmlns:p14="http://schemas.microsoft.com/office/powerpoint/2010/main" val="24226509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22</a:t>
            </a:fld>
            <a:endParaRPr lang="en-US" altLang="en-US"/>
          </a:p>
        </p:txBody>
      </p:sp>
    </p:spTree>
    <p:extLst>
      <p:ext uri="{BB962C8B-B14F-4D97-AF65-F5344CB8AC3E}">
        <p14:creationId xmlns:p14="http://schemas.microsoft.com/office/powerpoint/2010/main" val="3712593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3</a:t>
            </a:fld>
            <a:endParaRPr lang="en-US" altLang="en-US"/>
          </a:p>
        </p:txBody>
      </p:sp>
    </p:spTree>
    <p:extLst>
      <p:ext uri="{BB962C8B-B14F-4D97-AF65-F5344CB8AC3E}">
        <p14:creationId xmlns:p14="http://schemas.microsoft.com/office/powerpoint/2010/main" val="467213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4</a:t>
            </a:fld>
            <a:endParaRPr lang="en-US" altLang="en-US"/>
          </a:p>
        </p:txBody>
      </p:sp>
    </p:spTree>
    <p:extLst>
      <p:ext uri="{BB962C8B-B14F-4D97-AF65-F5344CB8AC3E}">
        <p14:creationId xmlns:p14="http://schemas.microsoft.com/office/powerpoint/2010/main" val="15802355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5</a:t>
            </a:fld>
            <a:endParaRPr lang="en-US" altLang="en-US"/>
          </a:p>
        </p:txBody>
      </p:sp>
    </p:spTree>
    <p:extLst>
      <p:ext uri="{BB962C8B-B14F-4D97-AF65-F5344CB8AC3E}">
        <p14:creationId xmlns:p14="http://schemas.microsoft.com/office/powerpoint/2010/main" val="17796179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6</a:t>
            </a:fld>
            <a:endParaRPr lang="en-US" altLang="en-US"/>
          </a:p>
        </p:txBody>
      </p:sp>
    </p:spTree>
    <p:extLst>
      <p:ext uri="{BB962C8B-B14F-4D97-AF65-F5344CB8AC3E}">
        <p14:creationId xmlns:p14="http://schemas.microsoft.com/office/powerpoint/2010/main" val="32141942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7</a:t>
            </a:fld>
            <a:endParaRPr lang="en-US" altLang="en-US"/>
          </a:p>
        </p:txBody>
      </p:sp>
    </p:spTree>
    <p:extLst>
      <p:ext uri="{BB962C8B-B14F-4D97-AF65-F5344CB8AC3E}">
        <p14:creationId xmlns:p14="http://schemas.microsoft.com/office/powerpoint/2010/main" val="15044382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8</a:t>
            </a:fld>
            <a:endParaRPr lang="en-US" altLang="en-US"/>
          </a:p>
        </p:txBody>
      </p:sp>
    </p:spTree>
    <p:extLst>
      <p:ext uri="{BB962C8B-B14F-4D97-AF65-F5344CB8AC3E}">
        <p14:creationId xmlns:p14="http://schemas.microsoft.com/office/powerpoint/2010/main" val="7538471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BBA16C7-CDC5-4224-A290-4C3986DA1597}" type="slidenum">
              <a:rPr lang="en-US" altLang="en-US" smtClean="0"/>
              <a:pPr/>
              <a:t>9</a:t>
            </a:fld>
            <a:endParaRPr lang="en-US" altLang="en-US"/>
          </a:p>
        </p:txBody>
      </p:sp>
    </p:spTree>
    <p:extLst>
      <p:ext uri="{BB962C8B-B14F-4D97-AF65-F5344CB8AC3E}">
        <p14:creationId xmlns:p14="http://schemas.microsoft.com/office/powerpoint/2010/main" val="390984326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1536192"/>
          </a:xfrm>
          <a:prstGeom prst="rect">
            <a:avLst/>
          </a:prstGeom>
        </p:spPr>
      </p:pic>
      <p:sp>
        <p:nvSpPr>
          <p:cNvPr id="2" name="Title 1"/>
          <p:cNvSpPr>
            <a:spLocks noGrp="1"/>
          </p:cNvSpPr>
          <p:nvPr>
            <p:ph type="ctrTitle"/>
          </p:nvPr>
        </p:nvSpPr>
        <p:spPr>
          <a:xfrm>
            <a:off x="685800" y="2286000"/>
            <a:ext cx="7772400" cy="993775"/>
          </a:xfrm>
          <a:prstGeom prst="rect">
            <a:avLst/>
          </a:prstGeom>
        </p:spPr>
        <p:txBody>
          <a:bodyPr/>
          <a:lstStyle>
            <a:lvl1pPr algn="l">
              <a:defRPr sz="3600" baseline="0">
                <a:solidFill>
                  <a:srgbClr val="4F758B"/>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3352800"/>
            <a:ext cx="7772400" cy="2209800"/>
          </a:xfrm>
          <a:prstGeom prst="rect">
            <a:avLst/>
          </a:prstGeom>
        </p:spPr>
        <p:txBody>
          <a:bodyPr/>
          <a:lstStyle>
            <a:lvl1pPr marL="0" indent="0" algn="l">
              <a:buNone/>
              <a:defRPr sz="2000" baseline="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5925312"/>
            <a:ext cx="9144000" cy="935736"/>
          </a:xfrm>
          <a:prstGeom prst="rect">
            <a:avLst/>
          </a:prstGeom>
        </p:spPr>
      </p:pic>
      <p:sp>
        <p:nvSpPr>
          <p:cNvPr id="8" name="Slide Number Placeholder 5"/>
          <p:cNvSpPr txBox="1">
            <a:spLocks/>
          </p:cNvSpPr>
          <p:nvPr userDrawn="1"/>
        </p:nvSpPr>
        <p:spPr>
          <a:xfrm>
            <a:off x="4038600" y="6264275"/>
            <a:ext cx="1066800" cy="365125"/>
          </a:xfrm>
          <a:prstGeom prst="rect">
            <a:avLst/>
          </a:prstGeom>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000" kern="1200">
                <a:solidFill>
                  <a:srgbClr val="686868"/>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en-US" altLang="en-US" dirty="0" smtClean="0"/>
              <a:t>CAISO Public</a:t>
            </a:r>
            <a:endParaRPr lang="en-US" altLang="en-US" dirty="0"/>
          </a:p>
        </p:txBody>
      </p:sp>
    </p:spTree>
    <p:extLst>
      <p:ext uri="{BB962C8B-B14F-4D97-AF65-F5344CB8AC3E}">
        <p14:creationId xmlns:p14="http://schemas.microsoft.com/office/powerpoint/2010/main" val="9866857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1963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57200" y="1600201"/>
            <a:ext cx="8229600" cy="4343400"/>
          </a:xfrm>
          <a:prstGeom prst="rect">
            <a:avLst/>
          </a:prstGeom>
        </p:spPr>
        <p:txBody>
          <a:bodyPr/>
          <a:lstStyle>
            <a:lvl1pPr>
              <a:defRPr sz="2400"/>
            </a:lvl1pPr>
            <a:lvl2pPr>
              <a:defRPr sz="2400"/>
            </a:lvl2pPr>
            <a:lvl3pPr>
              <a:defRPr sz="2400"/>
            </a:lvl3pPr>
            <a:lvl4pPr>
              <a:defRPr sz="2400"/>
            </a:lvl4pPr>
            <a:lvl5pPr>
              <a:defRPr sz="2400"/>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5"/>
          <p:cNvSpPr>
            <a:spLocks noGrp="1"/>
          </p:cNvSpPr>
          <p:nvPr>
            <p:ph type="sldNum" sz="quarter" idx="10"/>
          </p:nvPr>
        </p:nvSpPr>
        <p:spPr/>
        <p:txBody>
          <a:bodyPr/>
          <a:lstStyle>
            <a:lvl1pPr>
              <a:defRPr/>
            </a:lvl1pPr>
          </a:lstStyle>
          <a:p>
            <a:r>
              <a:rPr lang="en-US" altLang="en-US"/>
              <a:t>Page </a:t>
            </a:r>
            <a:fld id="{E188C49E-526C-4CA2-87C2-E99663D5313E}" type="slidenum">
              <a:rPr lang="en-US" altLang="en-US"/>
              <a:pPr/>
              <a:t>‹#›</a:t>
            </a:fld>
            <a:endParaRPr lang="en-US" altLang="en-US"/>
          </a:p>
        </p:txBody>
      </p:sp>
      <p:sp>
        <p:nvSpPr>
          <p:cNvPr id="5" name="Slide Number Placeholder 5"/>
          <p:cNvSpPr txBox="1">
            <a:spLocks/>
          </p:cNvSpPr>
          <p:nvPr userDrawn="1"/>
        </p:nvSpPr>
        <p:spPr>
          <a:xfrm>
            <a:off x="4038600" y="6340475"/>
            <a:ext cx="1066800" cy="365125"/>
          </a:xfrm>
          <a:prstGeom prst="rect">
            <a:avLst/>
          </a:prstGeom>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000" kern="1200">
                <a:solidFill>
                  <a:srgbClr val="686868"/>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en-US" altLang="en-US" dirty="0" smtClean="0"/>
              <a:t>CAISO Public</a:t>
            </a:r>
            <a:endParaRPr lang="en-US" altLang="en-US" dirty="0"/>
          </a:p>
        </p:txBody>
      </p:sp>
    </p:spTree>
    <p:extLst>
      <p:ext uri="{BB962C8B-B14F-4D97-AF65-F5344CB8AC3E}">
        <p14:creationId xmlns:p14="http://schemas.microsoft.com/office/powerpoint/2010/main" val="8260448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solidFill>
                  <a:srgbClr val="4F75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Slide Number Placeholder 5"/>
          <p:cNvSpPr txBox="1">
            <a:spLocks/>
          </p:cNvSpPr>
          <p:nvPr userDrawn="1"/>
        </p:nvSpPr>
        <p:spPr>
          <a:xfrm>
            <a:off x="4038600" y="6340475"/>
            <a:ext cx="1066800" cy="365125"/>
          </a:xfrm>
          <a:prstGeom prst="rect">
            <a:avLst/>
          </a:prstGeom>
        </p:spPr>
        <p:txBody>
          <a:bodyPr vert="horz" wrap="square" lIns="91440" tIns="45720" rIns="91440" bIns="45720" numCol="1" anchor="t" anchorCtr="0" compatLnSpc="1">
            <a:prstTxWarp prst="textNoShape">
              <a:avLst/>
            </a:prstTxWarp>
          </a:bodyPr>
          <a:lstStyle>
            <a:defPPr>
              <a:defRPr lang="en-US"/>
            </a:defPPr>
            <a:lvl1pPr algn="r" rtl="0" eaLnBrk="1" fontAlgn="base" hangingPunct="1">
              <a:spcBef>
                <a:spcPct val="0"/>
              </a:spcBef>
              <a:spcAft>
                <a:spcPct val="0"/>
              </a:spcAft>
              <a:defRPr sz="1000" kern="1200">
                <a:solidFill>
                  <a:srgbClr val="686868"/>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a:lstStyle>
          <a:p>
            <a:pPr algn="ctr"/>
            <a:r>
              <a:rPr lang="en-US" altLang="en-US" dirty="0" smtClean="0"/>
              <a:t>CAISO Public</a:t>
            </a:r>
            <a:endParaRPr lang="en-US" altLang="en-US" dirty="0"/>
          </a:p>
        </p:txBody>
      </p:sp>
    </p:spTree>
    <p:extLst>
      <p:ext uri="{BB962C8B-B14F-4D97-AF65-F5344CB8AC3E}">
        <p14:creationId xmlns:p14="http://schemas.microsoft.com/office/powerpoint/2010/main" val="293361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4196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585877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20082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a:prstGeom prst="rect">
            <a:avLst/>
          </a:prstGeom>
        </p:spPr>
        <p:txBody>
          <a:bodyPr/>
          <a:lstStyle>
            <a:lvl1pPr algn="l">
              <a:defRPr sz="2600">
                <a:solidFill>
                  <a:srgbClr val="4F758B"/>
                </a:solidFill>
              </a:defRPr>
            </a:lvl1pPr>
          </a:lstStyle>
          <a:p>
            <a:r>
              <a:rPr lang="en-US" smtClean="0"/>
              <a:t>Click to edit Master title style</a:t>
            </a:r>
            <a:endParaRPr lang="en-US" dirty="0"/>
          </a:p>
        </p:txBody>
      </p:sp>
    </p:spTree>
    <p:extLst>
      <p:ext uri="{BB962C8B-B14F-4D97-AF65-F5344CB8AC3E}">
        <p14:creationId xmlns:p14="http://schemas.microsoft.com/office/powerpoint/2010/main" val="8310142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743752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solidFill>
                  <a:srgbClr val="4F758B"/>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3575050" y="457200"/>
            <a:ext cx="5111750" cy="566896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17492343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Tree>
    <p:extLst>
      <p:ext uri="{BB962C8B-B14F-4D97-AF65-F5344CB8AC3E}">
        <p14:creationId xmlns:p14="http://schemas.microsoft.com/office/powerpoint/2010/main" val="39354635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userDrawn="1"/>
        </p:nvPicPr>
        <p:blipFill rotWithShape="1">
          <a:blip r:embed="rId12" cstate="print">
            <a:extLst>
              <a:ext uri="{28A0092B-C50C-407E-A947-70E740481C1C}">
                <a14:useLocalDpi xmlns:a14="http://schemas.microsoft.com/office/drawing/2010/main" val="0"/>
              </a:ext>
            </a:extLst>
          </a:blip>
          <a:srcRect/>
          <a:stretch/>
        </p:blipFill>
        <p:spPr>
          <a:xfrm>
            <a:off x="0" y="6373749"/>
            <a:ext cx="9144000" cy="484251"/>
          </a:xfrm>
          <a:prstGeom prst="rect">
            <a:avLst/>
          </a:prstGeom>
        </p:spPr>
      </p:pic>
      <p:sp>
        <p:nvSpPr>
          <p:cNvPr id="9" name="Slide Number Placeholder 5"/>
          <p:cNvSpPr>
            <a:spLocks noGrp="1"/>
          </p:cNvSpPr>
          <p:nvPr>
            <p:ph type="sldNum" sz="quarter" idx="4"/>
          </p:nvPr>
        </p:nvSpPr>
        <p:spPr>
          <a:xfrm>
            <a:off x="6553200" y="6340475"/>
            <a:ext cx="2133600"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sz="1000">
                <a:solidFill>
                  <a:srgbClr val="686868"/>
                </a:solidFill>
              </a:defRPr>
            </a:lvl1pPr>
          </a:lstStyle>
          <a:p>
            <a:r>
              <a:rPr lang="en-US" altLang="en-US" dirty="0"/>
              <a:t>Page </a:t>
            </a:r>
            <a:fld id="{08221C61-D8E7-408F-9FD3-E2914F976291}" type="slidenum">
              <a:rPr lang="en-US" altLang="en-US"/>
              <a:pPr/>
              <a:t>‹#›</a:t>
            </a:fld>
            <a:endParaRPr lang="en-US" altLang="en-US" dirty="0"/>
          </a:p>
        </p:txBody>
      </p:sp>
      <p:pic>
        <p:nvPicPr>
          <p:cNvPr id="2" name="Picture 1"/>
          <p:cNvPicPr>
            <a:picLocks noChangeAspect="1"/>
          </p:cNvPicPr>
          <p:nvPr userDrawn="1"/>
        </p:nvPicPr>
        <p:blipFill rotWithShape="1">
          <a:blip r:embed="rId13" cstate="print">
            <a:extLst>
              <a:ext uri="{28A0092B-C50C-407E-A947-70E740481C1C}">
                <a14:useLocalDpi xmlns:a14="http://schemas.microsoft.com/office/drawing/2010/main" val="0"/>
              </a:ext>
            </a:extLst>
          </a:blip>
          <a:srcRect/>
          <a:stretch/>
        </p:blipFill>
        <p:spPr>
          <a:xfrm>
            <a:off x="0" y="0"/>
            <a:ext cx="9144000" cy="327250"/>
          </a:xfrm>
          <a:prstGeom prst="rect">
            <a:avLst/>
          </a:prstGeom>
        </p:spPr>
      </p:pic>
    </p:spTree>
  </p:cSld>
  <p:clrMap bg1="lt1" tx1="dk1" bg2="lt2" tx2="dk2" accent1="accent1" accent2="accent2" accent3="accent3" accent4="accent4" accent5="accent5" accent6="accent6" hlink="hlink" folHlink="folHlink"/>
  <p:sldLayoutIdLst>
    <p:sldLayoutId id="2147484635" r:id="rId1"/>
    <p:sldLayoutId id="2147484634" r:id="rId2"/>
    <p:sldLayoutId id="2147484636" r:id="rId3"/>
    <p:sldLayoutId id="2147484637" r:id="rId4"/>
    <p:sldLayoutId id="2147484638" r:id="rId5"/>
    <p:sldLayoutId id="2147484639" r:id="rId6"/>
    <p:sldLayoutId id="2147484640" r:id="rId7"/>
    <p:sldLayoutId id="2147484641" r:id="rId8"/>
    <p:sldLayoutId id="2147484642" r:id="rId9"/>
    <p:sldLayoutId id="2147484643" r:id="rId10"/>
  </p:sldLayoutIdLst>
  <p:timing>
    <p:tnLst>
      <p:par>
        <p:cTn id="1" dur="indefinite" restart="never" nodeType="tmRoot"/>
      </p:par>
    </p:tnLst>
  </p:timing>
  <p:hf hdr="0" ftr="0" dt="0"/>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Arial" charset="0"/>
        </a:defRPr>
      </a:lvl2pPr>
      <a:lvl3pPr algn="ctr" rtl="0" eaLnBrk="1" fontAlgn="base" hangingPunct="1">
        <a:spcBef>
          <a:spcPct val="0"/>
        </a:spcBef>
        <a:spcAft>
          <a:spcPct val="0"/>
        </a:spcAft>
        <a:defRPr sz="4400">
          <a:solidFill>
            <a:schemeClr val="tx1"/>
          </a:solidFill>
          <a:latin typeface="Arial" charset="0"/>
        </a:defRPr>
      </a:lvl3pPr>
      <a:lvl4pPr algn="ctr" rtl="0" eaLnBrk="1" fontAlgn="base" hangingPunct="1">
        <a:spcBef>
          <a:spcPct val="0"/>
        </a:spcBef>
        <a:spcAft>
          <a:spcPct val="0"/>
        </a:spcAft>
        <a:defRPr sz="4400">
          <a:solidFill>
            <a:schemeClr val="tx1"/>
          </a:solidFill>
          <a:latin typeface="Arial" charset="0"/>
        </a:defRPr>
      </a:lvl4pPr>
      <a:lvl5pPr algn="ctr" rtl="0" eaLnBrk="1" fontAlgn="base" hangingPunct="1">
        <a:spcBef>
          <a:spcPct val="0"/>
        </a:spcBef>
        <a:spcAft>
          <a:spcPct val="0"/>
        </a:spcAft>
        <a:defRPr sz="4400">
          <a:solidFill>
            <a:schemeClr val="tx1"/>
          </a:solidFill>
          <a:latin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stakeholdercenter.caiso.com/StakeholderInitiatives/Capacity-procurement-mechanism-enhancements"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keholdercenter.caiso.com/StakeholderInitiatives/Capacity-procurement-mechanism-enhancements"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mailto:isostakeholderaffairs@caiso.com"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ctrTitle"/>
          </p:nvPr>
        </p:nvSpPr>
        <p:spPr bwMode="auto">
          <a:xfrm>
            <a:off x="685800" y="2286000"/>
            <a:ext cx="8229600" cy="9937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200" dirty="0" smtClean="0"/>
              <a:t>Capacity Procurement Mechanism (CPM) Enhancements – Track 2</a:t>
            </a:r>
            <a:r>
              <a:rPr lang="en-US" altLang="en-US" dirty="0" smtClean="0"/>
              <a:t/>
            </a:r>
            <a:br>
              <a:rPr lang="en-US" altLang="en-US" dirty="0" smtClean="0"/>
            </a:br>
            <a:endParaRPr lang="en-US" altLang="en-US" dirty="0" smtClean="0"/>
          </a:p>
        </p:txBody>
      </p:sp>
      <p:sp>
        <p:nvSpPr>
          <p:cNvPr id="3" name="Subtitle 2"/>
          <p:cNvSpPr>
            <a:spLocks noGrp="1"/>
          </p:cNvSpPr>
          <p:nvPr>
            <p:ph type="subTitle" idx="1"/>
          </p:nvPr>
        </p:nvSpPr>
        <p:spPr>
          <a:xfrm>
            <a:off x="685800" y="4572000"/>
            <a:ext cx="7772400" cy="1447800"/>
          </a:xfrm>
        </p:spPr>
        <p:txBody>
          <a:bodyPr/>
          <a:lstStyle/>
          <a:p>
            <a:pPr>
              <a:buFont typeface="Arial" charset="0"/>
              <a:buNone/>
              <a:defRPr/>
            </a:pPr>
            <a:endParaRPr lang="en-US" dirty="0" smtClean="0"/>
          </a:p>
          <a:p>
            <a:pPr>
              <a:buFont typeface="Arial" charset="0"/>
              <a:buNone/>
              <a:defRPr/>
            </a:pPr>
            <a:r>
              <a:rPr lang="en-US" dirty="0" smtClean="0"/>
              <a:t>Virtual Stakeholder Meeting</a:t>
            </a:r>
            <a:endParaRPr lang="en-US" dirty="0"/>
          </a:p>
          <a:p>
            <a:pPr>
              <a:buFont typeface="Arial" charset="0"/>
              <a:buNone/>
              <a:defRPr/>
            </a:pPr>
            <a:r>
              <a:rPr lang="en-US" dirty="0" smtClean="0"/>
              <a:t>July 10, 2023</a:t>
            </a:r>
            <a:endParaRPr lang="en-US" dirty="0"/>
          </a:p>
        </p:txBody>
      </p:sp>
    </p:spTree>
    <p:extLst>
      <p:ext uri="{BB962C8B-B14F-4D97-AF65-F5344CB8AC3E}">
        <p14:creationId xmlns:p14="http://schemas.microsoft.com/office/powerpoint/2010/main" val="34502240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2209800"/>
            <a:ext cx="6629400" cy="1569660"/>
          </a:xfrm>
          <a:prstGeom prst="rect">
            <a:avLst/>
          </a:prstGeom>
          <a:noFill/>
        </p:spPr>
        <p:txBody>
          <a:bodyPr wrap="square" rtlCol="0">
            <a:spAutoFit/>
          </a:bodyPr>
          <a:lstStyle/>
          <a:p>
            <a:pPr algn="ctr"/>
            <a:endParaRPr lang="en-US" sz="3200" b="1" dirty="0" smtClean="0">
              <a:solidFill>
                <a:srgbClr val="4F758B"/>
              </a:solidFill>
            </a:endParaRPr>
          </a:p>
          <a:p>
            <a:pPr algn="ctr"/>
            <a:endParaRPr lang="en-US" sz="3200" b="1" dirty="0">
              <a:solidFill>
                <a:srgbClr val="4F758B"/>
              </a:solidFill>
            </a:endParaRPr>
          </a:p>
          <a:p>
            <a:pPr algn="ctr"/>
            <a:r>
              <a:rPr lang="en-US" sz="3200" b="1" dirty="0" smtClean="0">
                <a:solidFill>
                  <a:srgbClr val="4F758B"/>
                </a:solidFill>
              </a:rPr>
              <a:t>Future Tracks / Initiatives</a:t>
            </a:r>
            <a:endParaRPr lang="en-US" sz="3200" b="1" dirty="0">
              <a:solidFill>
                <a:srgbClr val="4F758B"/>
              </a:solidFill>
            </a:endParaRPr>
          </a:p>
        </p:txBody>
      </p:sp>
    </p:spTree>
    <p:extLst>
      <p:ext uri="{BB962C8B-B14F-4D97-AF65-F5344CB8AC3E}">
        <p14:creationId xmlns:p14="http://schemas.microsoft.com/office/powerpoint/2010/main" val="23688737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11</a:t>
            </a:fld>
            <a:endParaRPr lang="en-US" altLang="en-US"/>
          </a:p>
        </p:txBody>
      </p:sp>
      <p:cxnSp>
        <p:nvCxnSpPr>
          <p:cNvPr id="5" name="Straight Connector 4"/>
          <p:cNvCxnSpPr/>
          <p:nvPr/>
        </p:nvCxnSpPr>
        <p:spPr>
          <a:xfrm flipH="1">
            <a:off x="3631560" y="391511"/>
            <a:ext cx="1614" cy="4790089"/>
          </a:xfrm>
          <a:prstGeom prst="line">
            <a:avLst/>
          </a:prstGeom>
          <a:ln w="19050">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H="1">
            <a:off x="8837080" y="316468"/>
            <a:ext cx="13461" cy="4941332"/>
          </a:xfrm>
          <a:prstGeom prst="line">
            <a:avLst/>
          </a:prstGeom>
          <a:ln w="19050">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305574" y="433990"/>
            <a:ext cx="14404" cy="4747610"/>
          </a:xfrm>
          <a:prstGeom prst="line">
            <a:avLst/>
          </a:prstGeom>
          <a:ln w="19050">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8" name="Diamond 7"/>
          <p:cNvSpPr/>
          <p:nvPr/>
        </p:nvSpPr>
        <p:spPr bwMode="auto">
          <a:xfrm>
            <a:off x="7263246" y="5698170"/>
            <a:ext cx="167907" cy="142868"/>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Arial"/>
            </a:endParaRPr>
          </a:p>
        </p:txBody>
      </p:sp>
      <p:sp>
        <p:nvSpPr>
          <p:cNvPr id="9" name="TextBox 8"/>
          <p:cNvSpPr txBox="1"/>
          <p:nvPr/>
        </p:nvSpPr>
        <p:spPr>
          <a:xfrm>
            <a:off x="7398815" y="5638800"/>
            <a:ext cx="678391" cy="261610"/>
          </a:xfrm>
          <a:prstGeom prst="rect">
            <a:avLst/>
          </a:prstGeom>
          <a:noFill/>
        </p:spPr>
        <p:txBody>
          <a:bodyPr wrap="none" rtlCol="0">
            <a:spAutoFit/>
          </a:bodyPr>
          <a:lstStyle/>
          <a:p>
            <a:pPr eaLnBrk="0" fontAlgn="base" hangingPunct="0">
              <a:spcBef>
                <a:spcPct val="0"/>
              </a:spcBef>
              <a:spcAft>
                <a:spcPct val="0"/>
              </a:spcAft>
              <a:defRPr/>
            </a:pPr>
            <a:r>
              <a:rPr lang="en-US" sz="1100" dirty="0">
                <a:solidFill>
                  <a:prstClr val="black"/>
                </a:solidFill>
                <a:latin typeface="Arial" panose="020B0604020202020204" pitchFamily="34" charset="0"/>
              </a:rPr>
              <a:t>Go-Live</a:t>
            </a:r>
          </a:p>
        </p:txBody>
      </p:sp>
      <p:sp>
        <p:nvSpPr>
          <p:cNvPr id="10" name="TextBox 9"/>
          <p:cNvSpPr txBox="1"/>
          <p:nvPr/>
        </p:nvSpPr>
        <p:spPr>
          <a:xfrm>
            <a:off x="829831" y="4445434"/>
            <a:ext cx="1365348" cy="359135"/>
          </a:xfrm>
          <a:prstGeom prst="rect">
            <a:avLst/>
          </a:prstGeom>
          <a:solidFill>
            <a:schemeClr val="accent1">
              <a:lumMod val="60000"/>
              <a:lumOff val="40000"/>
            </a:schemeClr>
          </a:solidFill>
          <a:ln w="9525" cmpd="sng">
            <a:solidFill>
              <a:schemeClr val="accent1">
                <a:lumMod val="60000"/>
                <a:lumOff val="40000"/>
              </a:schemeClr>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anchor="ctr"/>
          <a:lstStyle>
            <a:defPPr>
              <a:defRPr lang="en-US"/>
            </a:defPPr>
            <a:lvl1pPr marL="0" indent="0" algn="ctr" eaLnBrk="1" hangingPunct="1">
              <a:defRPr sz="7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pPr fontAlgn="base">
              <a:spcBef>
                <a:spcPct val="0"/>
              </a:spcBef>
              <a:spcAft>
                <a:spcPct val="0"/>
              </a:spcAft>
              <a:defRPr/>
            </a:pPr>
            <a:r>
              <a:rPr lang="en-US" sz="1100" dirty="0">
                <a:solidFill>
                  <a:prstClr val="black"/>
                </a:solidFill>
                <a:latin typeface="Arial"/>
              </a:rPr>
              <a:t>CPM Track 1</a:t>
            </a:r>
          </a:p>
          <a:p>
            <a:pPr fontAlgn="base">
              <a:spcBef>
                <a:spcPct val="0"/>
              </a:spcBef>
              <a:spcAft>
                <a:spcPct val="0"/>
              </a:spcAft>
              <a:defRPr/>
            </a:pPr>
            <a:r>
              <a:rPr lang="en-US" sz="1000" b="0" dirty="0">
                <a:solidFill>
                  <a:prstClr val="black"/>
                </a:solidFill>
                <a:latin typeface="Arial"/>
              </a:rPr>
              <a:t>(CPM operations)</a:t>
            </a:r>
          </a:p>
        </p:txBody>
      </p:sp>
      <p:sp>
        <p:nvSpPr>
          <p:cNvPr id="11" name="TextBox 10"/>
          <p:cNvSpPr txBox="1"/>
          <p:nvPr/>
        </p:nvSpPr>
        <p:spPr>
          <a:xfrm>
            <a:off x="875856" y="303228"/>
            <a:ext cx="2000039" cy="369332"/>
          </a:xfrm>
          <a:prstGeom prst="rect">
            <a:avLst/>
          </a:prstGeom>
          <a:noFill/>
        </p:spPr>
        <p:txBody>
          <a:bodyPr wrap="square" rtlCol="0">
            <a:spAutoFit/>
          </a:bodyPr>
          <a:lstStyle/>
          <a:p>
            <a:pPr algn="ctr" eaLnBrk="0" fontAlgn="base" hangingPunct="0">
              <a:spcBef>
                <a:spcPct val="0"/>
              </a:spcBef>
              <a:spcAft>
                <a:spcPct val="0"/>
              </a:spcAft>
              <a:defRPr/>
            </a:pPr>
            <a:r>
              <a:rPr lang="en-US" dirty="0">
                <a:solidFill>
                  <a:prstClr val="black"/>
                </a:solidFill>
                <a:latin typeface="Arial" panose="020B0604020202020204" pitchFamily="34" charset="0"/>
              </a:rPr>
              <a:t>2023</a:t>
            </a:r>
          </a:p>
        </p:txBody>
      </p:sp>
      <p:sp>
        <p:nvSpPr>
          <p:cNvPr id="12" name="TextBox 11"/>
          <p:cNvSpPr txBox="1"/>
          <p:nvPr/>
        </p:nvSpPr>
        <p:spPr>
          <a:xfrm>
            <a:off x="3791601" y="303805"/>
            <a:ext cx="2017200" cy="369332"/>
          </a:xfrm>
          <a:prstGeom prst="rect">
            <a:avLst/>
          </a:prstGeom>
          <a:noFill/>
        </p:spPr>
        <p:txBody>
          <a:bodyPr wrap="square" rtlCol="0">
            <a:spAutoFit/>
          </a:bodyPr>
          <a:lstStyle/>
          <a:p>
            <a:pPr algn="ctr" eaLnBrk="0" fontAlgn="base" hangingPunct="0">
              <a:spcBef>
                <a:spcPct val="0"/>
              </a:spcBef>
              <a:spcAft>
                <a:spcPct val="0"/>
              </a:spcAft>
              <a:defRPr/>
            </a:pPr>
            <a:r>
              <a:rPr lang="en-US" dirty="0">
                <a:solidFill>
                  <a:prstClr val="black"/>
                </a:solidFill>
                <a:latin typeface="Arial" panose="020B0604020202020204" pitchFamily="34" charset="0"/>
              </a:rPr>
              <a:t>2024</a:t>
            </a:r>
          </a:p>
        </p:txBody>
      </p:sp>
      <p:sp>
        <p:nvSpPr>
          <p:cNvPr id="13" name="TextBox 12"/>
          <p:cNvSpPr txBox="1"/>
          <p:nvPr/>
        </p:nvSpPr>
        <p:spPr>
          <a:xfrm>
            <a:off x="6501844" y="316468"/>
            <a:ext cx="2004693" cy="369332"/>
          </a:xfrm>
          <a:prstGeom prst="rect">
            <a:avLst/>
          </a:prstGeom>
          <a:noFill/>
        </p:spPr>
        <p:txBody>
          <a:bodyPr wrap="square" rtlCol="0">
            <a:spAutoFit/>
          </a:bodyPr>
          <a:lstStyle/>
          <a:p>
            <a:pPr algn="ctr" eaLnBrk="0" fontAlgn="base" hangingPunct="0">
              <a:spcBef>
                <a:spcPct val="0"/>
              </a:spcBef>
              <a:spcAft>
                <a:spcPct val="0"/>
              </a:spcAft>
              <a:defRPr/>
            </a:pPr>
            <a:r>
              <a:rPr lang="en-US" dirty="0">
                <a:solidFill>
                  <a:prstClr val="black"/>
                </a:solidFill>
                <a:latin typeface="Arial" panose="020B0604020202020204" pitchFamily="34" charset="0"/>
              </a:rPr>
              <a:t>2025</a:t>
            </a:r>
          </a:p>
        </p:txBody>
      </p:sp>
      <p:cxnSp>
        <p:nvCxnSpPr>
          <p:cNvPr id="14" name="Straight Connector 13"/>
          <p:cNvCxnSpPr/>
          <p:nvPr/>
        </p:nvCxnSpPr>
        <p:spPr>
          <a:xfrm>
            <a:off x="241107" y="685800"/>
            <a:ext cx="8668512"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2161569" y="4953000"/>
            <a:ext cx="1299603" cy="457200"/>
          </a:xfrm>
          <a:prstGeom prst="rect">
            <a:avLst/>
          </a:prstGeom>
          <a:solidFill>
            <a:schemeClr val="accent1">
              <a:lumMod val="60000"/>
              <a:lumOff val="40000"/>
            </a:schemeClr>
          </a:solidFill>
          <a:ln w="9525" cmpd="sng">
            <a:solidFill>
              <a:schemeClr val="accent1">
                <a:lumMod val="60000"/>
                <a:lumOff val="40000"/>
              </a:schemeClr>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anchor="ctr"/>
          <a:lstStyle>
            <a:defPPr>
              <a:defRPr lang="en-US"/>
            </a:defPPr>
            <a:lvl1pPr marL="0" indent="0" algn="ctr" eaLnBrk="1" hangingPunct="1">
              <a:defRPr sz="7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pPr fontAlgn="base">
              <a:spcBef>
                <a:spcPct val="0"/>
              </a:spcBef>
              <a:spcAft>
                <a:spcPct val="0"/>
              </a:spcAft>
              <a:defRPr/>
            </a:pPr>
            <a:r>
              <a:rPr lang="en-US" sz="1100" dirty="0">
                <a:solidFill>
                  <a:prstClr val="black"/>
                </a:solidFill>
                <a:latin typeface="Arial"/>
              </a:rPr>
              <a:t>CPM Track 2</a:t>
            </a:r>
            <a:br>
              <a:rPr lang="en-US" sz="1100" dirty="0">
                <a:solidFill>
                  <a:prstClr val="black"/>
                </a:solidFill>
                <a:latin typeface="Arial"/>
              </a:rPr>
            </a:br>
            <a:r>
              <a:rPr lang="en-US" sz="1000" b="0" dirty="0">
                <a:solidFill>
                  <a:prstClr val="black"/>
                </a:solidFill>
                <a:latin typeface="Arial"/>
              </a:rPr>
              <a:t>(Soft Offer Cap Review</a:t>
            </a:r>
          </a:p>
        </p:txBody>
      </p:sp>
      <p:sp>
        <p:nvSpPr>
          <p:cNvPr id="16" name="Rectangle 15"/>
          <p:cNvSpPr/>
          <p:nvPr/>
        </p:nvSpPr>
        <p:spPr>
          <a:xfrm>
            <a:off x="5105400" y="5701098"/>
            <a:ext cx="137160" cy="137011"/>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en-US">
              <a:solidFill>
                <a:prstClr val="white"/>
              </a:solidFill>
              <a:latin typeface="Arial"/>
            </a:endParaRPr>
          </a:p>
        </p:txBody>
      </p:sp>
      <p:sp>
        <p:nvSpPr>
          <p:cNvPr id="17" name="TextBox 16"/>
          <p:cNvSpPr txBox="1"/>
          <p:nvPr/>
        </p:nvSpPr>
        <p:spPr>
          <a:xfrm>
            <a:off x="5257805" y="5638801"/>
            <a:ext cx="1828801" cy="261610"/>
          </a:xfrm>
          <a:prstGeom prst="rect">
            <a:avLst/>
          </a:prstGeom>
          <a:noFill/>
        </p:spPr>
        <p:txBody>
          <a:bodyPr wrap="square" rtlCol="0">
            <a:spAutoFit/>
          </a:bodyPr>
          <a:lstStyle/>
          <a:p>
            <a:pPr eaLnBrk="0" fontAlgn="base" hangingPunct="0">
              <a:spcBef>
                <a:spcPct val="0"/>
              </a:spcBef>
              <a:spcAft>
                <a:spcPct val="0"/>
              </a:spcAft>
              <a:defRPr/>
            </a:pPr>
            <a:r>
              <a:rPr lang="en-US" sz="1100" dirty="0">
                <a:solidFill>
                  <a:prstClr val="black"/>
                </a:solidFill>
                <a:latin typeface="Arial" panose="020B0604020202020204" pitchFamily="34" charset="0"/>
              </a:rPr>
              <a:t>ISO Stakeholder Initiative</a:t>
            </a:r>
          </a:p>
        </p:txBody>
      </p:sp>
      <p:sp>
        <p:nvSpPr>
          <p:cNvPr id="18" name="Rectangle 17"/>
          <p:cNvSpPr/>
          <p:nvPr/>
        </p:nvSpPr>
        <p:spPr>
          <a:xfrm>
            <a:off x="3048000" y="5701098"/>
            <a:ext cx="137160" cy="137011"/>
          </a:xfrm>
          <a:prstGeom prst="rect">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en-US">
              <a:solidFill>
                <a:prstClr val="white"/>
              </a:solidFill>
              <a:latin typeface="Arial"/>
            </a:endParaRPr>
          </a:p>
        </p:txBody>
      </p:sp>
      <p:sp>
        <p:nvSpPr>
          <p:cNvPr id="19" name="TextBox 18"/>
          <p:cNvSpPr txBox="1"/>
          <p:nvPr/>
        </p:nvSpPr>
        <p:spPr>
          <a:xfrm>
            <a:off x="3124200" y="5638801"/>
            <a:ext cx="1524000" cy="261610"/>
          </a:xfrm>
          <a:prstGeom prst="rect">
            <a:avLst/>
          </a:prstGeom>
          <a:noFill/>
        </p:spPr>
        <p:txBody>
          <a:bodyPr wrap="square" rtlCol="0">
            <a:spAutoFit/>
          </a:bodyPr>
          <a:lstStyle/>
          <a:p>
            <a:pPr eaLnBrk="0" fontAlgn="base" hangingPunct="0">
              <a:spcBef>
                <a:spcPct val="0"/>
              </a:spcBef>
              <a:spcAft>
                <a:spcPct val="0"/>
              </a:spcAft>
              <a:defRPr/>
            </a:pPr>
            <a:r>
              <a:rPr lang="en-US" sz="1100" dirty="0">
                <a:solidFill>
                  <a:prstClr val="black"/>
                </a:solidFill>
                <a:latin typeface="Arial" panose="020B0604020202020204" pitchFamily="34" charset="0"/>
              </a:rPr>
              <a:t>ISO Internal </a:t>
            </a:r>
            <a:r>
              <a:rPr lang="en-US" sz="1100" dirty="0" smtClean="0">
                <a:solidFill>
                  <a:prstClr val="black"/>
                </a:solidFill>
                <a:latin typeface="Arial" panose="020B0604020202020204" pitchFamily="34" charset="0"/>
              </a:rPr>
              <a:t>Analysis</a:t>
            </a:r>
            <a:endParaRPr lang="en-US" sz="1100" dirty="0">
              <a:solidFill>
                <a:prstClr val="black"/>
              </a:solidFill>
              <a:latin typeface="Arial" panose="020B0604020202020204" pitchFamily="34" charset="0"/>
            </a:endParaRPr>
          </a:p>
        </p:txBody>
      </p:sp>
      <p:sp>
        <p:nvSpPr>
          <p:cNvPr id="20" name="Rectangle 19"/>
          <p:cNvSpPr/>
          <p:nvPr/>
        </p:nvSpPr>
        <p:spPr>
          <a:xfrm>
            <a:off x="838200" y="5701098"/>
            <a:ext cx="137160" cy="137011"/>
          </a:xfrm>
          <a:prstGeom prst="rect">
            <a:avLst/>
          </a:prstGeom>
          <a:solidFill>
            <a:schemeClr val="accent6">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defRPr/>
            </a:pPr>
            <a:endParaRPr lang="en-US">
              <a:solidFill>
                <a:prstClr val="white"/>
              </a:solidFill>
              <a:latin typeface="Arial"/>
            </a:endParaRPr>
          </a:p>
        </p:txBody>
      </p:sp>
      <p:sp>
        <p:nvSpPr>
          <p:cNvPr id="21" name="TextBox 20"/>
          <p:cNvSpPr txBox="1"/>
          <p:nvPr/>
        </p:nvSpPr>
        <p:spPr>
          <a:xfrm>
            <a:off x="914401" y="5638801"/>
            <a:ext cx="1845451" cy="261610"/>
          </a:xfrm>
          <a:prstGeom prst="rect">
            <a:avLst/>
          </a:prstGeom>
          <a:noFill/>
        </p:spPr>
        <p:txBody>
          <a:bodyPr wrap="square" rtlCol="0">
            <a:spAutoFit/>
          </a:bodyPr>
          <a:lstStyle/>
          <a:p>
            <a:pPr eaLnBrk="0" fontAlgn="base" hangingPunct="0">
              <a:spcBef>
                <a:spcPct val="0"/>
              </a:spcBef>
              <a:spcAft>
                <a:spcPct val="0"/>
              </a:spcAft>
              <a:defRPr/>
            </a:pPr>
            <a:r>
              <a:rPr lang="en-US" sz="1100" dirty="0" smtClean="0">
                <a:solidFill>
                  <a:prstClr val="black"/>
                </a:solidFill>
                <a:latin typeface="Arial" panose="020B0604020202020204" pitchFamily="34" charset="0"/>
              </a:rPr>
              <a:t>CPUC Initiative</a:t>
            </a:r>
            <a:endParaRPr lang="en-US" sz="1100" dirty="0">
              <a:solidFill>
                <a:prstClr val="black"/>
              </a:solidFill>
              <a:latin typeface="Arial" panose="020B0604020202020204" pitchFamily="34" charset="0"/>
            </a:endParaRPr>
          </a:p>
        </p:txBody>
      </p:sp>
      <p:sp>
        <p:nvSpPr>
          <p:cNvPr id="22" name="TextBox 21"/>
          <p:cNvSpPr txBox="1"/>
          <p:nvPr/>
        </p:nvSpPr>
        <p:spPr>
          <a:xfrm>
            <a:off x="228601" y="1113626"/>
            <a:ext cx="3934353" cy="368127"/>
          </a:xfrm>
          <a:prstGeom prst="rect">
            <a:avLst/>
          </a:prstGeom>
          <a:solidFill>
            <a:schemeClr val="accent6">
              <a:lumMod val="60000"/>
              <a:lumOff val="40000"/>
            </a:schemeClr>
          </a:solidFill>
          <a:ln w="9525" cmpd="sng">
            <a:solidFill>
              <a:schemeClr val="accent6">
                <a:lumMod val="60000"/>
                <a:lumOff val="40000"/>
              </a:schemeClr>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anchor="ctr"/>
          <a:lstStyle>
            <a:defPPr>
              <a:defRPr lang="en-US"/>
            </a:defPPr>
            <a:lvl1pPr marL="0" indent="0" algn="ctr" eaLnBrk="1" hangingPunct="1">
              <a:defRPr sz="7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pPr fontAlgn="base">
              <a:spcBef>
                <a:spcPct val="0"/>
              </a:spcBef>
              <a:spcAft>
                <a:spcPct val="0"/>
              </a:spcAft>
              <a:defRPr/>
            </a:pPr>
            <a:r>
              <a:rPr lang="en-US" sz="1100" dirty="0">
                <a:solidFill>
                  <a:prstClr val="black"/>
                </a:solidFill>
                <a:latin typeface="Arial"/>
              </a:rPr>
              <a:t>CPUC Slice of Day RA Reform</a:t>
            </a:r>
          </a:p>
          <a:p>
            <a:pPr fontAlgn="base">
              <a:spcBef>
                <a:spcPct val="0"/>
              </a:spcBef>
              <a:spcAft>
                <a:spcPct val="0"/>
              </a:spcAft>
              <a:defRPr/>
            </a:pPr>
            <a:r>
              <a:rPr lang="en-US" sz="1100" b="0" dirty="0">
                <a:solidFill>
                  <a:prstClr val="black"/>
                </a:solidFill>
                <a:latin typeface="Arial"/>
              </a:rPr>
              <a:t>Pursuant to D.22-06-050 (6/23/22)</a:t>
            </a:r>
          </a:p>
        </p:txBody>
      </p:sp>
      <p:sp>
        <p:nvSpPr>
          <p:cNvPr id="23" name="Diamond 22"/>
          <p:cNvSpPr/>
          <p:nvPr/>
        </p:nvSpPr>
        <p:spPr bwMode="auto">
          <a:xfrm>
            <a:off x="6234127" y="1206743"/>
            <a:ext cx="167907" cy="142868"/>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Arial"/>
            </a:endParaRPr>
          </a:p>
        </p:txBody>
      </p:sp>
      <p:sp>
        <p:nvSpPr>
          <p:cNvPr id="24" name="TextBox 23"/>
          <p:cNvSpPr txBox="1"/>
          <p:nvPr/>
        </p:nvSpPr>
        <p:spPr>
          <a:xfrm>
            <a:off x="2922391" y="1679590"/>
            <a:ext cx="1153541" cy="713849"/>
          </a:xfrm>
          <a:prstGeom prst="rect">
            <a:avLst/>
          </a:prstGeom>
          <a:solidFill>
            <a:schemeClr val="accent2">
              <a:lumMod val="60000"/>
              <a:lumOff val="40000"/>
            </a:schemeClr>
          </a:solidFill>
          <a:ln w="9525" cmpd="sng">
            <a:solidFill>
              <a:schemeClr val="accent2">
                <a:lumMod val="60000"/>
                <a:lumOff val="40000"/>
              </a:schemeClr>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anchor="ctr"/>
          <a:lstStyle>
            <a:defPPr>
              <a:defRPr lang="en-US"/>
            </a:defPPr>
            <a:lvl1pPr marL="0" indent="0" algn="ctr" eaLnBrk="1" hangingPunct="1">
              <a:defRPr sz="7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pPr fontAlgn="base">
              <a:spcBef>
                <a:spcPct val="0"/>
              </a:spcBef>
              <a:spcAft>
                <a:spcPct val="0"/>
              </a:spcAft>
              <a:defRPr/>
            </a:pPr>
            <a:r>
              <a:rPr lang="en-US" sz="1100" b="0" dirty="0" smtClean="0">
                <a:solidFill>
                  <a:prstClr val="black"/>
                </a:solidFill>
                <a:latin typeface="Arial"/>
              </a:rPr>
              <a:t>CAISO Internal </a:t>
            </a:r>
          </a:p>
          <a:p>
            <a:pPr fontAlgn="base">
              <a:spcBef>
                <a:spcPct val="0"/>
              </a:spcBef>
              <a:spcAft>
                <a:spcPct val="0"/>
              </a:spcAft>
              <a:defRPr/>
            </a:pPr>
            <a:r>
              <a:rPr lang="en-US" sz="1100" b="0" dirty="0" smtClean="0">
                <a:solidFill>
                  <a:prstClr val="black"/>
                </a:solidFill>
                <a:latin typeface="Arial"/>
              </a:rPr>
              <a:t>Flex RA Analysis</a:t>
            </a:r>
            <a:endParaRPr lang="en-US" sz="1000" b="0" dirty="0">
              <a:solidFill>
                <a:prstClr val="black"/>
              </a:solidFill>
              <a:latin typeface="Arial"/>
            </a:endParaRPr>
          </a:p>
        </p:txBody>
      </p:sp>
      <p:sp>
        <p:nvSpPr>
          <p:cNvPr id="25" name="Diamond 24"/>
          <p:cNvSpPr/>
          <p:nvPr/>
        </p:nvSpPr>
        <p:spPr bwMode="auto">
          <a:xfrm>
            <a:off x="4079001" y="1216262"/>
            <a:ext cx="167907" cy="142868"/>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Arial"/>
            </a:endParaRPr>
          </a:p>
        </p:txBody>
      </p:sp>
      <p:cxnSp>
        <p:nvCxnSpPr>
          <p:cNvPr id="26" name="Straight Connector 25"/>
          <p:cNvCxnSpPr>
            <a:stCxn id="25" idx="3"/>
            <a:endCxn id="23" idx="1"/>
          </p:cNvCxnSpPr>
          <p:nvPr/>
        </p:nvCxnSpPr>
        <p:spPr>
          <a:xfrm flipV="1">
            <a:off x="4246908" y="1278177"/>
            <a:ext cx="1987219" cy="9519"/>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4441390" y="935691"/>
            <a:ext cx="1632829" cy="369332"/>
          </a:xfrm>
          <a:prstGeom prst="rect">
            <a:avLst/>
          </a:prstGeom>
          <a:noFill/>
        </p:spPr>
        <p:txBody>
          <a:bodyPr wrap="square" rtlCol="0">
            <a:spAutoFit/>
          </a:bodyPr>
          <a:lstStyle/>
          <a:p>
            <a:pPr eaLnBrk="0" fontAlgn="base" hangingPunct="0">
              <a:spcBef>
                <a:spcPct val="0"/>
              </a:spcBef>
              <a:spcAft>
                <a:spcPct val="0"/>
              </a:spcAft>
              <a:defRPr/>
            </a:pPr>
            <a:r>
              <a:rPr lang="en-US" sz="900" dirty="0">
                <a:solidFill>
                  <a:prstClr val="black"/>
                </a:solidFill>
                <a:latin typeface="Arial" panose="020B0604020202020204" pitchFamily="34" charset="0"/>
              </a:rPr>
              <a:t>Forecasting, procurement, compliance showings, etc.</a:t>
            </a:r>
          </a:p>
        </p:txBody>
      </p:sp>
      <p:cxnSp>
        <p:nvCxnSpPr>
          <p:cNvPr id="28" name="Straight Connector 27"/>
          <p:cNvCxnSpPr/>
          <p:nvPr/>
        </p:nvCxnSpPr>
        <p:spPr>
          <a:xfrm flipH="1">
            <a:off x="206325" y="391511"/>
            <a:ext cx="22277" cy="4790089"/>
          </a:xfrm>
          <a:prstGeom prst="line">
            <a:avLst/>
          </a:prstGeom>
          <a:ln w="19050">
            <a:solidFill>
              <a:schemeClr val="tx1">
                <a:lumMod val="50000"/>
                <a:lumOff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621486" y="2465493"/>
            <a:ext cx="8012341" cy="1075971"/>
          </a:xfrm>
          <a:prstGeom prst="rect">
            <a:avLst/>
          </a:prstGeom>
          <a:solidFill>
            <a:schemeClr val="bg1"/>
          </a:solidFill>
          <a:ln w="9525" cmpd="sng">
            <a:solidFill>
              <a:schemeClr val="tx1"/>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anchor="t" anchorCtr="0"/>
          <a:lstStyle>
            <a:defPPr>
              <a:defRPr lang="en-US"/>
            </a:defPPr>
            <a:lvl1pPr marL="0" indent="0" algn="ctr" eaLnBrk="1" hangingPunct="1">
              <a:defRPr sz="7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pPr algn="l" fontAlgn="base">
              <a:spcBef>
                <a:spcPct val="0"/>
              </a:spcBef>
              <a:spcAft>
                <a:spcPct val="0"/>
              </a:spcAft>
              <a:defRPr/>
            </a:pPr>
            <a:r>
              <a:rPr lang="en-US" sz="1100" dirty="0">
                <a:solidFill>
                  <a:prstClr val="black"/>
                </a:solidFill>
                <a:latin typeface="Arial"/>
              </a:rPr>
              <a:t>		</a:t>
            </a:r>
            <a:r>
              <a:rPr lang="en-US" sz="1100" dirty="0" smtClean="0">
                <a:solidFill>
                  <a:prstClr val="black"/>
                </a:solidFill>
                <a:latin typeface="Arial"/>
              </a:rPr>
              <a:t>	</a:t>
            </a:r>
            <a:r>
              <a:rPr lang="en-US" sz="1100" smtClean="0">
                <a:solidFill>
                  <a:prstClr val="black"/>
                </a:solidFill>
                <a:latin typeface="Arial"/>
              </a:rPr>
              <a:t>	</a:t>
            </a:r>
            <a:endParaRPr lang="en-US" sz="1000" b="0" dirty="0">
              <a:solidFill>
                <a:prstClr val="black"/>
              </a:solidFill>
              <a:latin typeface="Arial"/>
            </a:endParaRPr>
          </a:p>
        </p:txBody>
      </p:sp>
      <p:cxnSp>
        <p:nvCxnSpPr>
          <p:cNvPr id="30" name="Straight Arrow Connector 29"/>
          <p:cNvCxnSpPr/>
          <p:nvPr/>
        </p:nvCxnSpPr>
        <p:spPr>
          <a:xfrm>
            <a:off x="3124200" y="2412973"/>
            <a:ext cx="0" cy="2645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1029716" y="2663990"/>
            <a:ext cx="1509872" cy="678975"/>
          </a:xfrm>
          <a:prstGeom prst="rect">
            <a:avLst/>
          </a:prstGeom>
          <a:solidFill>
            <a:schemeClr val="accent1">
              <a:lumMod val="60000"/>
              <a:lumOff val="40000"/>
            </a:schemeClr>
          </a:solidFill>
          <a:ln w="9525" cmpd="sng">
            <a:solidFill>
              <a:schemeClr val="accent1">
                <a:lumMod val="60000"/>
                <a:lumOff val="40000"/>
              </a:schemeClr>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anchor="ctr"/>
          <a:lstStyle>
            <a:defPPr>
              <a:defRPr lang="en-US"/>
            </a:defPPr>
            <a:lvl1pPr marL="0" indent="0" algn="ctr" eaLnBrk="1" hangingPunct="1">
              <a:defRPr sz="7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pPr fontAlgn="base">
              <a:spcBef>
                <a:spcPct val="0"/>
              </a:spcBef>
              <a:spcAft>
                <a:spcPct val="0"/>
              </a:spcAft>
              <a:defRPr/>
            </a:pPr>
            <a:r>
              <a:rPr lang="en-US" sz="1000" dirty="0">
                <a:solidFill>
                  <a:prstClr val="black"/>
                </a:solidFill>
                <a:latin typeface="Arial"/>
              </a:rPr>
              <a:t>CAISO Interoperability with CPUC’s Slice of Day Reform in 2024</a:t>
            </a:r>
          </a:p>
        </p:txBody>
      </p:sp>
      <p:sp>
        <p:nvSpPr>
          <p:cNvPr id="32" name="TextBox 31"/>
          <p:cNvSpPr txBox="1"/>
          <p:nvPr/>
        </p:nvSpPr>
        <p:spPr>
          <a:xfrm>
            <a:off x="2922480" y="2677533"/>
            <a:ext cx="4837824" cy="681680"/>
          </a:xfrm>
          <a:prstGeom prst="rect">
            <a:avLst/>
          </a:prstGeom>
          <a:solidFill>
            <a:schemeClr val="accent1">
              <a:lumMod val="60000"/>
              <a:lumOff val="40000"/>
            </a:schemeClr>
          </a:solidFill>
          <a:ln w="9525" cmpd="sng">
            <a:solidFill>
              <a:schemeClr val="accent1">
                <a:lumMod val="60000"/>
                <a:lumOff val="40000"/>
              </a:schemeClr>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anchor="ctr"/>
          <a:lstStyle>
            <a:defPPr>
              <a:defRPr lang="en-US"/>
            </a:defPPr>
            <a:lvl1pPr marL="0" indent="0" algn="ctr" eaLnBrk="1" hangingPunct="1">
              <a:defRPr sz="7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pPr fontAlgn="base">
              <a:spcBef>
                <a:spcPct val="0"/>
              </a:spcBef>
              <a:spcAft>
                <a:spcPct val="0"/>
              </a:spcAft>
              <a:defRPr/>
            </a:pPr>
            <a:r>
              <a:rPr lang="en-US" sz="1000" dirty="0" smtClean="0">
                <a:solidFill>
                  <a:prstClr val="black"/>
                </a:solidFill>
                <a:latin typeface="Arial"/>
              </a:rPr>
              <a:t>RA Working Group </a:t>
            </a:r>
            <a:r>
              <a:rPr lang="en-US" sz="1000" dirty="0" smtClean="0">
                <a:solidFill>
                  <a:prstClr val="black"/>
                </a:solidFill>
                <a:latin typeface="Arial"/>
                <a:sym typeface="Wingdings" panose="05000000000000000000" pitchFamily="2" charset="2"/>
              </a:rPr>
              <a:t> </a:t>
            </a:r>
            <a:r>
              <a:rPr lang="en-US" sz="1000" dirty="0" smtClean="0">
                <a:solidFill>
                  <a:prstClr val="black"/>
                </a:solidFill>
                <a:latin typeface="Arial"/>
              </a:rPr>
              <a:t>Resource Adequacy/CPM Enhancements Initiative</a:t>
            </a:r>
            <a:endParaRPr lang="en-US" sz="1000" b="0" dirty="0">
              <a:solidFill>
                <a:prstClr val="black"/>
              </a:solidFill>
              <a:latin typeface="Arial"/>
            </a:endParaRPr>
          </a:p>
        </p:txBody>
      </p:sp>
      <p:sp>
        <p:nvSpPr>
          <p:cNvPr id="33" name="TextBox 32"/>
          <p:cNvSpPr txBox="1"/>
          <p:nvPr/>
        </p:nvSpPr>
        <p:spPr>
          <a:xfrm>
            <a:off x="6575594" y="1512775"/>
            <a:ext cx="1738583" cy="683195"/>
          </a:xfrm>
          <a:prstGeom prst="rect">
            <a:avLst/>
          </a:prstGeom>
          <a:solidFill>
            <a:schemeClr val="accent1">
              <a:lumMod val="60000"/>
              <a:lumOff val="40000"/>
            </a:schemeClr>
          </a:solidFill>
          <a:ln w="9525" cmpd="sng">
            <a:solidFill>
              <a:schemeClr val="accent1">
                <a:lumMod val="60000"/>
                <a:lumOff val="40000"/>
              </a:schemeClr>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anchor="ctr"/>
          <a:lstStyle>
            <a:defPPr>
              <a:defRPr lang="en-US"/>
            </a:defPPr>
            <a:lvl1pPr marL="0" indent="0" algn="ctr" eaLnBrk="1" hangingPunct="1">
              <a:defRPr sz="7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pPr fontAlgn="base">
              <a:spcBef>
                <a:spcPct val="0"/>
              </a:spcBef>
              <a:spcAft>
                <a:spcPct val="0"/>
              </a:spcAft>
              <a:defRPr/>
            </a:pPr>
            <a:r>
              <a:rPr lang="en-US" sz="1100" dirty="0">
                <a:solidFill>
                  <a:prstClr val="black"/>
                </a:solidFill>
                <a:latin typeface="Arial"/>
              </a:rPr>
              <a:t>RMR </a:t>
            </a:r>
            <a:br>
              <a:rPr lang="en-US" sz="1100" dirty="0">
                <a:solidFill>
                  <a:prstClr val="black"/>
                </a:solidFill>
                <a:latin typeface="Arial"/>
              </a:rPr>
            </a:br>
            <a:r>
              <a:rPr lang="en-US" sz="1000" b="0" dirty="0">
                <a:solidFill>
                  <a:prstClr val="black"/>
                </a:solidFill>
                <a:latin typeface="Arial"/>
              </a:rPr>
              <a:t>(Capital upgrades, distinctions between RMR and strategic reserves)</a:t>
            </a:r>
          </a:p>
        </p:txBody>
      </p:sp>
      <p:sp>
        <p:nvSpPr>
          <p:cNvPr id="34" name="Diamond 33"/>
          <p:cNvSpPr/>
          <p:nvPr/>
        </p:nvSpPr>
        <p:spPr bwMode="auto">
          <a:xfrm>
            <a:off x="8249207" y="1794520"/>
            <a:ext cx="167907" cy="142868"/>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Arial"/>
            </a:endParaRPr>
          </a:p>
        </p:txBody>
      </p:sp>
      <p:cxnSp>
        <p:nvCxnSpPr>
          <p:cNvPr id="35" name="Elbow Connector 34"/>
          <p:cNvCxnSpPr/>
          <p:nvPr/>
        </p:nvCxnSpPr>
        <p:spPr>
          <a:xfrm rot="16200000" flipH="1">
            <a:off x="131048" y="1763479"/>
            <a:ext cx="1311863" cy="772344"/>
          </a:xfrm>
          <a:prstGeom prst="bentConnector3">
            <a:avLst>
              <a:gd name="adj1" fmla="val 50000"/>
            </a:avLst>
          </a:prstGeom>
          <a:ln>
            <a:tailEnd type="triangle"/>
          </a:ln>
        </p:spPr>
        <p:style>
          <a:lnRef idx="1">
            <a:schemeClr val="dk1"/>
          </a:lnRef>
          <a:fillRef idx="0">
            <a:schemeClr val="dk1"/>
          </a:fillRef>
          <a:effectRef idx="0">
            <a:schemeClr val="dk1"/>
          </a:effectRef>
          <a:fontRef idx="minor">
            <a:schemeClr val="tx1"/>
          </a:fontRef>
        </p:style>
      </p:cxnSp>
      <p:sp>
        <p:nvSpPr>
          <p:cNvPr id="36" name="Diamond 35"/>
          <p:cNvSpPr/>
          <p:nvPr/>
        </p:nvSpPr>
        <p:spPr bwMode="auto">
          <a:xfrm>
            <a:off x="2880093" y="4519337"/>
            <a:ext cx="167907" cy="142868"/>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Arial"/>
            </a:endParaRPr>
          </a:p>
        </p:txBody>
      </p:sp>
      <p:sp>
        <p:nvSpPr>
          <p:cNvPr id="37" name="Diamond 36"/>
          <p:cNvSpPr/>
          <p:nvPr/>
        </p:nvSpPr>
        <p:spPr bwMode="auto">
          <a:xfrm>
            <a:off x="3657600" y="5110166"/>
            <a:ext cx="167907" cy="142868"/>
          </a:xfrm>
          <a:prstGeom prst="diamond">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base">
              <a:spcBef>
                <a:spcPct val="0"/>
              </a:spcBef>
              <a:spcAft>
                <a:spcPct val="0"/>
              </a:spcAft>
              <a:defRPr/>
            </a:pPr>
            <a:endParaRPr lang="en-US" dirty="0">
              <a:solidFill>
                <a:prstClr val="white"/>
              </a:solidFill>
              <a:latin typeface="Arial"/>
            </a:endParaRPr>
          </a:p>
        </p:txBody>
      </p:sp>
      <p:cxnSp>
        <p:nvCxnSpPr>
          <p:cNvPr id="38" name="Straight Connector 37"/>
          <p:cNvCxnSpPr/>
          <p:nvPr/>
        </p:nvCxnSpPr>
        <p:spPr>
          <a:xfrm>
            <a:off x="3505200" y="5191120"/>
            <a:ext cx="182880" cy="1641"/>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a:endCxn id="36" idx="1"/>
          </p:cNvCxnSpPr>
          <p:nvPr/>
        </p:nvCxnSpPr>
        <p:spPr>
          <a:xfrm flipV="1">
            <a:off x="2247434" y="4590771"/>
            <a:ext cx="632659" cy="1850"/>
          </a:xfrm>
          <a:prstGeom prst="line">
            <a:avLst/>
          </a:prstGeom>
          <a:ln w="1270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2934576" y="3661720"/>
            <a:ext cx="4837824" cy="681680"/>
          </a:xfrm>
          <a:prstGeom prst="rect">
            <a:avLst/>
          </a:prstGeom>
          <a:solidFill>
            <a:schemeClr val="accent1">
              <a:lumMod val="60000"/>
              <a:lumOff val="40000"/>
            </a:schemeClr>
          </a:solidFill>
          <a:ln w="9525" cmpd="sng">
            <a:solidFill>
              <a:schemeClr val="accent1">
                <a:lumMod val="60000"/>
                <a:lumOff val="40000"/>
              </a:schemeClr>
            </a:solidFill>
          </a:ln>
          <a:effectLst>
            <a:outerShdw blurRad="50800" dist="38100" dir="2700000" algn="tl" rotWithShape="0">
              <a:prstClr val="black">
                <a:alpha val="40000"/>
              </a:prstClr>
            </a:outerShdw>
          </a:effectLst>
        </p:spPr>
        <p:style>
          <a:lnRef idx="0">
            <a:scrgbClr r="0" g="0" b="0"/>
          </a:lnRef>
          <a:fillRef idx="0">
            <a:scrgbClr r="0" g="0" b="0"/>
          </a:fillRef>
          <a:effectRef idx="0">
            <a:scrgbClr r="0" g="0" b="0"/>
          </a:effectRef>
          <a:fontRef idx="minor">
            <a:schemeClr val="dk1"/>
          </a:fontRef>
        </p:style>
        <p:txBody>
          <a:bodyPr anchor="ctr"/>
          <a:lstStyle>
            <a:defPPr>
              <a:defRPr lang="en-US"/>
            </a:defPPr>
            <a:lvl1pPr marL="0" indent="0" algn="ctr" eaLnBrk="1" hangingPunct="1">
              <a:defRPr sz="700" b="1"/>
            </a:lvl1pPr>
            <a:lvl2pPr indent="0">
              <a:defRPr sz="1100"/>
            </a:lvl2pPr>
            <a:lvl3pPr indent="0">
              <a:defRPr sz="1100"/>
            </a:lvl3pPr>
            <a:lvl4pPr indent="0">
              <a:defRPr sz="1100"/>
            </a:lvl4pPr>
            <a:lvl5pPr indent="0">
              <a:defRPr sz="1100"/>
            </a:lvl5pPr>
            <a:lvl6pPr indent="0">
              <a:defRPr sz="1100"/>
            </a:lvl6pPr>
            <a:lvl7pPr indent="0">
              <a:defRPr sz="1100"/>
            </a:lvl7pPr>
            <a:lvl8pPr indent="0">
              <a:defRPr sz="1100"/>
            </a:lvl8pPr>
            <a:lvl9pPr indent="0">
              <a:defRPr sz="1100"/>
            </a:lvl9pPr>
          </a:lstStyle>
          <a:p>
            <a:pPr fontAlgn="base">
              <a:spcBef>
                <a:spcPct val="0"/>
              </a:spcBef>
              <a:spcAft>
                <a:spcPct val="0"/>
              </a:spcAft>
              <a:defRPr/>
            </a:pPr>
            <a:r>
              <a:rPr lang="en-US" sz="1000" dirty="0" smtClean="0">
                <a:solidFill>
                  <a:prstClr val="black"/>
                </a:solidFill>
                <a:latin typeface="Arial"/>
              </a:rPr>
              <a:t>RA Modeling Effort  </a:t>
            </a:r>
            <a:endParaRPr lang="en-US" sz="1000" b="0" dirty="0">
              <a:solidFill>
                <a:prstClr val="black"/>
              </a:solidFill>
              <a:latin typeface="Arial"/>
            </a:endParaRPr>
          </a:p>
        </p:txBody>
      </p:sp>
    </p:spTree>
    <p:extLst>
      <p:ext uri="{BB962C8B-B14F-4D97-AF65-F5344CB8AC3E}">
        <p14:creationId xmlns:p14="http://schemas.microsoft.com/office/powerpoint/2010/main" val="747252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001000" cy="723462"/>
          </a:xfrm>
        </p:spPr>
        <p:txBody>
          <a:bodyPr/>
          <a:lstStyle/>
          <a:p>
            <a:r>
              <a:rPr lang="en-US" sz="2400" dirty="0">
                <a:solidFill>
                  <a:srgbClr val="324A58"/>
                </a:solidFill>
              </a:rPr>
              <a:t>Stakeholder </a:t>
            </a:r>
            <a:r>
              <a:rPr lang="en-US" sz="2400" dirty="0" smtClean="0">
                <a:solidFill>
                  <a:srgbClr val="324A58"/>
                </a:solidFill>
              </a:rPr>
              <a:t>Ideas to enhance </a:t>
            </a:r>
            <a:r>
              <a:rPr lang="en-US" sz="2400" dirty="0">
                <a:solidFill>
                  <a:srgbClr val="324A58"/>
                </a:solidFill>
              </a:rPr>
              <a:t>the derivation and/or structure of the </a:t>
            </a:r>
            <a:r>
              <a:rPr lang="en-US" sz="2400" dirty="0" smtClean="0">
                <a:solidFill>
                  <a:srgbClr val="324A58"/>
                </a:solidFill>
              </a:rPr>
              <a:t>soft offer cap</a:t>
            </a:r>
            <a:endParaRPr lang="en-US" sz="2400" dirty="0">
              <a:solidFill>
                <a:srgbClr val="324A58"/>
              </a:solidFill>
            </a:endParaRP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12</a:t>
            </a:fld>
            <a:endParaRPr lang="en-US" altLang="en-US"/>
          </a:p>
        </p:txBody>
      </p:sp>
      <p:sp>
        <p:nvSpPr>
          <p:cNvPr id="5" name="TextBox 4"/>
          <p:cNvSpPr txBox="1"/>
          <p:nvPr/>
        </p:nvSpPr>
        <p:spPr>
          <a:xfrm>
            <a:off x="533400" y="1600200"/>
            <a:ext cx="7848600" cy="3139321"/>
          </a:xfrm>
          <a:prstGeom prst="rect">
            <a:avLst/>
          </a:prstGeom>
          <a:noFill/>
        </p:spPr>
        <p:txBody>
          <a:bodyPr wrap="square" rtlCol="0">
            <a:spAutoFit/>
          </a:bodyPr>
          <a:lstStyle/>
          <a:p>
            <a:pPr marL="285750" indent="-285750">
              <a:buFont typeface="Arial" panose="020B0604020202020204" pitchFamily="34" charset="0"/>
              <a:buChar char="•"/>
            </a:pPr>
            <a:r>
              <a:rPr lang="en-US" sz="2200" dirty="0" smtClean="0"/>
              <a:t>Examine </a:t>
            </a:r>
            <a:r>
              <a:rPr lang="en-US" sz="2200" dirty="0"/>
              <a:t>the fixed costs of energy storage resources, geothermal resources, gas </a:t>
            </a:r>
            <a:r>
              <a:rPr lang="en-US" sz="2200" dirty="0" err="1"/>
              <a:t>peakers</a:t>
            </a:r>
            <a:r>
              <a:rPr lang="en-US" sz="2200" dirty="0"/>
              <a:t> and </a:t>
            </a:r>
            <a:r>
              <a:rPr lang="en-US" sz="2200" dirty="0" smtClean="0"/>
              <a:t>imports</a:t>
            </a:r>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Incorporate </a:t>
            </a:r>
            <a:r>
              <a:rPr lang="en-US" sz="2200" dirty="0"/>
              <a:t>opportunity costs into the soft offer cap, which would likely result in a dynamic soft offer </a:t>
            </a:r>
            <a:r>
              <a:rPr lang="en-US" sz="2200" dirty="0" smtClean="0"/>
              <a:t>cap</a:t>
            </a:r>
          </a:p>
          <a:p>
            <a:pPr marL="285750" indent="-285750">
              <a:buFont typeface="Arial" panose="020B0604020202020204" pitchFamily="34" charset="0"/>
              <a:buChar char="•"/>
            </a:pPr>
            <a:endParaRPr lang="en-US" sz="2200" dirty="0" smtClean="0"/>
          </a:p>
          <a:p>
            <a:pPr marL="285750" indent="-285750">
              <a:buFont typeface="Arial" panose="020B0604020202020204" pitchFamily="34" charset="0"/>
              <a:buChar char="•"/>
            </a:pPr>
            <a:r>
              <a:rPr lang="en-US" sz="2200" dirty="0" smtClean="0"/>
              <a:t>Explore </a:t>
            </a:r>
            <a:r>
              <a:rPr lang="en-US" sz="2200" dirty="0"/>
              <a:t>whether the soft offer cap could be differentiated by month or season, instead of a flat soft offer cap that applies equally across all months</a:t>
            </a:r>
          </a:p>
        </p:txBody>
      </p:sp>
    </p:spTree>
    <p:extLst>
      <p:ext uri="{BB962C8B-B14F-4D97-AF65-F5344CB8AC3E}">
        <p14:creationId xmlns:p14="http://schemas.microsoft.com/office/powerpoint/2010/main" val="1299562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914400" y="2209800"/>
            <a:ext cx="7010400" cy="1569660"/>
          </a:xfrm>
          <a:prstGeom prst="rect">
            <a:avLst/>
          </a:prstGeom>
          <a:noFill/>
        </p:spPr>
        <p:txBody>
          <a:bodyPr wrap="square" rtlCol="0">
            <a:spAutoFit/>
          </a:bodyPr>
          <a:lstStyle/>
          <a:p>
            <a:pPr algn="ctr"/>
            <a:endParaRPr lang="en-US" sz="3200" b="1" dirty="0" smtClean="0">
              <a:solidFill>
                <a:srgbClr val="4F758B"/>
              </a:solidFill>
            </a:endParaRPr>
          </a:p>
          <a:p>
            <a:pPr algn="ctr"/>
            <a:endParaRPr lang="en-US" sz="3200" b="1" dirty="0">
              <a:solidFill>
                <a:srgbClr val="4F758B"/>
              </a:solidFill>
            </a:endParaRPr>
          </a:p>
          <a:p>
            <a:pPr algn="ctr"/>
            <a:r>
              <a:rPr lang="en-US" sz="3200" b="1" dirty="0" smtClean="0">
                <a:solidFill>
                  <a:srgbClr val="4F758B"/>
                </a:solidFill>
              </a:rPr>
              <a:t>Next Steps and Schedule Options</a:t>
            </a:r>
            <a:endParaRPr lang="en-US" sz="3200" b="1" dirty="0">
              <a:solidFill>
                <a:srgbClr val="4F758B"/>
              </a:solidFill>
            </a:endParaRPr>
          </a:p>
        </p:txBody>
      </p:sp>
    </p:spTree>
    <p:extLst>
      <p:ext uri="{BB962C8B-B14F-4D97-AF65-F5344CB8AC3E}">
        <p14:creationId xmlns:p14="http://schemas.microsoft.com/office/powerpoint/2010/main" val="15347813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 Stakeholder Comments</a:t>
            </a:r>
            <a:endParaRPr lang="en-US" dirty="0"/>
          </a:p>
        </p:txBody>
      </p:sp>
      <p:sp>
        <p:nvSpPr>
          <p:cNvPr id="3" name="Content Placeholder 2"/>
          <p:cNvSpPr>
            <a:spLocks noGrp="1"/>
          </p:cNvSpPr>
          <p:nvPr>
            <p:ph idx="1"/>
          </p:nvPr>
        </p:nvSpPr>
        <p:spPr>
          <a:xfrm>
            <a:off x="533400" y="1143000"/>
            <a:ext cx="8001000" cy="2819400"/>
          </a:xfrm>
        </p:spPr>
        <p:txBody>
          <a:bodyPr/>
          <a:lstStyle/>
          <a:p>
            <a:endParaRPr lang="en-US" sz="2000" dirty="0"/>
          </a:p>
          <a:p>
            <a:r>
              <a:rPr lang="en-US" dirty="0"/>
              <a:t>Please submit comments on the </a:t>
            </a:r>
            <a:r>
              <a:rPr lang="en-US" dirty="0" smtClean="0"/>
              <a:t>straw proposal </a:t>
            </a:r>
            <a:r>
              <a:rPr lang="en-US" dirty="0" smtClean="0"/>
              <a:t>using </a:t>
            </a:r>
            <a:r>
              <a:rPr lang="en-US" dirty="0"/>
              <a:t>the commenting tool linked on the initiative webpage</a:t>
            </a:r>
          </a:p>
          <a:p>
            <a:pPr lvl="1"/>
            <a:r>
              <a:rPr lang="en-US" dirty="0"/>
              <a:t>Comments due by end of day, July </a:t>
            </a:r>
            <a:r>
              <a:rPr lang="en-US" dirty="0" smtClean="0"/>
              <a:t>24, 2023</a:t>
            </a:r>
          </a:p>
          <a:p>
            <a:pPr marL="457200" lvl="1" indent="0">
              <a:buNone/>
            </a:pPr>
            <a:endParaRPr lang="en-US" dirty="0"/>
          </a:p>
          <a:p>
            <a:r>
              <a:rPr lang="en-US" dirty="0"/>
              <a:t>Visit the webpage for </a:t>
            </a:r>
            <a:r>
              <a:rPr lang="en-US" dirty="0" smtClean="0"/>
              <a:t>CPM Enhancements</a:t>
            </a:r>
          </a:p>
          <a:p>
            <a:pPr lvl="1"/>
            <a:r>
              <a:rPr lang="en-US" sz="2000" dirty="0" smtClean="0">
                <a:hlinkClick r:id="rId3"/>
              </a:rPr>
              <a:t>https</a:t>
            </a:r>
            <a:r>
              <a:rPr lang="en-US" sz="2000" dirty="0">
                <a:hlinkClick r:id="rId3"/>
              </a:rPr>
              <a:t>://</a:t>
            </a:r>
            <a:r>
              <a:rPr lang="en-US" sz="2000" dirty="0" smtClean="0">
                <a:hlinkClick r:id="rId3"/>
              </a:rPr>
              <a:t>stakeholdercenter.caiso.com/StakeholderInitiatives/Capacity-procurement-mechanism-enhancements</a:t>
            </a:r>
            <a:endParaRPr lang="en-US" sz="2000" dirty="0" smtClean="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14</a:t>
            </a:fld>
            <a:endParaRPr lang="en-US" altLang="en-US"/>
          </a:p>
        </p:txBody>
      </p:sp>
    </p:spTree>
    <p:extLst>
      <p:ext uri="{BB962C8B-B14F-4D97-AF65-F5344CB8AC3E}">
        <p14:creationId xmlns:p14="http://schemas.microsoft.com/office/powerpoint/2010/main" val="1335600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 Options</a:t>
            </a:r>
            <a:endParaRPr lang="en-US"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15</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1183078171"/>
              </p:ext>
            </p:extLst>
          </p:nvPr>
        </p:nvGraphicFramePr>
        <p:xfrm>
          <a:off x="609600" y="1283732"/>
          <a:ext cx="8001000" cy="224028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597174313"/>
                    </a:ext>
                  </a:extLst>
                </a:gridCol>
                <a:gridCol w="7162800">
                  <a:extLst>
                    <a:ext uri="{9D8B030D-6E8A-4147-A177-3AD203B41FA5}">
                      <a16:colId xmlns:a16="http://schemas.microsoft.com/office/drawing/2014/main" val="948242246"/>
                    </a:ext>
                  </a:extLst>
                </a:gridCol>
              </a:tblGrid>
              <a:tr h="185057">
                <a:tc>
                  <a:txBody>
                    <a:bodyPr/>
                    <a:lstStyle/>
                    <a:p>
                      <a:r>
                        <a:rPr lang="en-US" sz="1500" dirty="0" smtClean="0"/>
                        <a:t>Date</a:t>
                      </a:r>
                      <a:endParaRPr lang="en-US" sz="1500" dirty="0"/>
                    </a:p>
                  </a:txBody>
                  <a:tcPr/>
                </a:tc>
                <a:tc>
                  <a:txBody>
                    <a:bodyPr/>
                    <a:lstStyle/>
                    <a:p>
                      <a:r>
                        <a:rPr lang="en-US" sz="1500" dirty="0" smtClean="0"/>
                        <a:t>CPM Track 2 Milestones*</a:t>
                      </a:r>
                      <a:endParaRPr lang="en-US" sz="1500" dirty="0"/>
                    </a:p>
                  </a:txBody>
                  <a:tcPr/>
                </a:tc>
                <a:extLst>
                  <a:ext uri="{0D108BD9-81ED-4DB2-BD59-A6C34878D82A}">
                    <a16:rowId xmlns:a16="http://schemas.microsoft.com/office/drawing/2014/main" val="1108979130"/>
                  </a:ext>
                </a:extLst>
              </a:tr>
              <a:tr h="185057">
                <a:tc>
                  <a:txBody>
                    <a:bodyPr/>
                    <a:lstStyle/>
                    <a:p>
                      <a:r>
                        <a:rPr lang="en-US" sz="1500" dirty="0" smtClean="0"/>
                        <a:t>7/24/23</a:t>
                      </a:r>
                      <a:endParaRPr lang="en-US" sz="1500" dirty="0"/>
                    </a:p>
                  </a:txBody>
                  <a:tcPr/>
                </a:tc>
                <a:tc>
                  <a:txBody>
                    <a:bodyPr/>
                    <a:lstStyle/>
                    <a:p>
                      <a:r>
                        <a:rPr lang="en-US" sz="1500" dirty="0" smtClean="0"/>
                        <a:t>Due date for stakeholder comments on straw proposal</a:t>
                      </a:r>
                      <a:endParaRPr lang="en-US" sz="1500" dirty="0"/>
                    </a:p>
                  </a:txBody>
                  <a:tcPr/>
                </a:tc>
                <a:extLst>
                  <a:ext uri="{0D108BD9-81ED-4DB2-BD59-A6C34878D82A}">
                    <a16:rowId xmlns:a16="http://schemas.microsoft.com/office/drawing/2014/main" val="141621183"/>
                  </a:ext>
                </a:extLst>
              </a:tr>
              <a:tr h="185057">
                <a:tc>
                  <a:txBody>
                    <a:bodyPr/>
                    <a:lstStyle/>
                    <a:p>
                      <a:r>
                        <a:rPr lang="en-US" sz="1500" dirty="0" smtClean="0"/>
                        <a:t>8/23/23</a:t>
                      </a:r>
                      <a:endParaRPr lang="en-US" sz="1500" dirty="0"/>
                    </a:p>
                  </a:txBody>
                  <a:tcPr/>
                </a:tc>
                <a:tc>
                  <a:txBody>
                    <a:bodyPr/>
                    <a:lstStyle/>
                    <a:p>
                      <a:r>
                        <a:rPr lang="en-US" sz="1500" dirty="0" smtClean="0"/>
                        <a:t>Publish draft final proposal and draft tariff language</a:t>
                      </a:r>
                      <a:endParaRPr lang="en-US" sz="1500" dirty="0"/>
                    </a:p>
                  </a:txBody>
                  <a:tcPr/>
                </a:tc>
                <a:extLst>
                  <a:ext uri="{0D108BD9-81ED-4DB2-BD59-A6C34878D82A}">
                    <a16:rowId xmlns:a16="http://schemas.microsoft.com/office/drawing/2014/main" val="2178385051"/>
                  </a:ext>
                </a:extLst>
              </a:tr>
              <a:tr h="185057">
                <a:tc>
                  <a:txBody>
                    <a:bodyPr/>
                    <a:lstStyle/>
                    <a:p>
                      <a:r>
                        <a:rPr lang="en-US" sz="1500" dirty="0" smtClean="0"/>
                        <a:t>9/6/23</a:t>
                      </a:r>
                      <a:endParaRPr lang="en-US" sz="1500" dirty="0"/>
                    </a:p>
                  </a:txBody>
                  <a:tcPr/>
                </a:tc>
                <a:tc>
                  <a:txBody>
                    <a:bodyPr/>
                    <a:lstStyle/>
                    <a:p>
                      <a:r>
                        <a:rPr lang="en-US" sz="1500" dirty="0" smtClean="0"/>
                        <a:t>Stakeholder call on draft final proposal and draft tariff language</a:t>
                      </a:r>
                      <a:endParaRPr lang="en-US" sz="1500" dirty="0"/>
                    </a:p>
                  </a:txBody>
                  <a:tcPr/>
                </a:tc>
                <a:extLst>
                  <a:ext uri="{0D108BD9-81ED-4DB2-BD59-A6C34878D82A}">
                    <a16:rowId xmlns:a16="http://schemas.microsoft.com/office/drawing/2014/main" val="1842105263"/>
                  </a:ext>
                </a:extLst>
              </a:tr>
              <a:tr h="185057">
                <a:tc>
                  <a:txBody>
                    <a:bodyPr/>
                    <a:lstStyle/>
                    <a:p>
                      <a:r>
                        <a:rPr lang="en-US" sz="1500" dirty="0" smtClean="0"/>
                        <a:t>9/20/23</a:t>
                      </a:r>
                      <a:endParaRPr lang="en-US" sz="1500" dirty="0"/>
                    </a:p>
                  </a:txBody>
                  <a:tcPr/>
                </a:tc>
                <a:tc>
                  <a:txBody>
                    <a:bodyPr/>
                    <a:lstStyle/>
                    <a:p>
                      <a:r>
                        <a:rPr lang="en-US" sz="1500" dirty="0" smtClean="0"/>
                        <a:t>Due date for stakeholder comments on draft final proposal and draft tariff language</a:t>
                      </a:r>
                      <a:endParaRPr lang="en-US" sz="1500" dirty="0"/>
                    </a:p>
                  </a:txBody>
                  <a:tcPr/>
                </a:tc>
                <a:extLst>
                  <a:ext uri="{0D108BD9-81ED-4DB2-BD59-A6C34878D82A}">
                    <a16:rowId xmlns:a16="http://schemas.microsoft.com/office/drawing/2014/main" val="10848126"/>
                  </a:ext>
                </a:extLst>
              </a:tr>
              <a:tr h="185057">
                <a:tc>
                  <a:txBody>
                    <a:bodyPr/>
                    <a:lstStyle/>
                    <a:p>
                      <a:r>
                        <a:rPr lang="en-US" sz="1500" dirty="0" smtClean="0"/>
                        <a:t>9/28/23</a:t>
                      </a:r>
                      <a:endParaRPr lang="en-US" sz="1500" dirty="0"/>
                    </a:p>
                  </a:txBody>
                  <a:tcPr/>
                </a:tc>
                <a:tc>
                  <a:txBody>
                    <a:bodyPr/>
                    <a:lstStyle/>
                    <a:p>
                      <a:r>
                        <a:rPr lang="en-US" sz="1500" dirty="0" smtClean="0"/>
                        <a:t>Publish final proposal and revised tariff language</a:t>
                      </a:r>
                      <a:endParaRPr lang="en-US" sz="1500" dirty="0"/>
                    </a:p>
                  </a:txBody>
                  <a:tcPr/>
                </a:tc>
                <a:extLst>
                  <a:ext uri="{0D108BD9-81ED-4DB2-BD59-A6C34878D82A}">
                    <a16:rowId xmlns:a16="http://schemas.microsoft.com/office/drawing/2014/main" val="3564101242"/>
                  </a:ext>
                </a:extLst>
              </a:tr>
              <a:tr h="185057">
                <a:tc>
                  <a:txBody>
                    <a:bodyPr/>
                    <a:lstStyle/>
                    <a:p>
                      <a:r>
                        <a:rPr lang="en-US" sz="1500" dirty="0" smtClean="0"/>
                        <a:t>11/9/23</a:t>
                      </a:r>
                      <a:endParaRPr lang="en-US" sz="1500" dirty="0"/>
                    </a:p>
                  </a:txBody>
                  <a:tcPr/>
                </a:tc>
                <a:tc>
                  <a:txBody>
                    <a:bodyPr/>
                    <a:lstStyle/>
                    <a:p>
                      <a:r>
                        <a:rPr lang="en-US" sz="1500" dirty="0" smtClean="0"/>
                        <a:t>Board of Governors presentation</a:t>
                      </a:r>
                      <a:endParaRPr lang="en-US" sz="1500" dirty="0"/>
                    </a:p>
                  </a:txBody>
                  <a:tcPr/>
                </a:tc>
                <a:extLst>
                  <a:ext uri="{0D108BD9-81ED-4DB2-BD59-A6C34878D82A}">
                    <a16:rowId xmlns:a16="http://schemas.microsoft.com/office/drawing/2014/main" val="1069119817"/>
                  </a:ext>
                </a:extLst>
              </a:tr>
            </a:tbl>
          </a:graphicData>
        </a:graphic>
      </p:graphicFrame>
      <p:sp>
        <p:nvSpPr>
          <p:cNvPr id="6" name="TextBox 5"/>
          <p:cNvSpPr txBox="1"/>
          <p:nvPr/>
        </p:nvSpPr>
        <p:spPr>
          <a:xfrm>
            <a:off x="762000" y="5779532"/>
            <a:ext cx="7467600" cy="307777"/>
          </a:xfrm>
          <a:prstGeom prst="rect">
            <a:avLst/>
          </a:prstGeom>
          <a:noFill/>
        </p:spPr>
        <p:txBody>
          <a:bodyPr wrap="square" rtlCol="0">
            <a:spAutoFit/>
          </a:bodyPr>
          <a:lstStyle/>
          <a:p>
            <a:r>
              <a:rPr lang="en-US" sz="1400" dirty="0"/>
              <a:t>*All dates are tentative until confirmed through a notice in the ISO’s Daily Briefing.</a:t>
            </a:r>
          </a:p>
        </p:txBody>
      </p:sp>
      <p:graphicFrame>
        <p:nvGraphicFramePr>
          <p:cNvPr id="8" name="Table 7"/>
          <p:cNvGraphicFramePr>
            <a:graphicFrameLocks noGrp="1"/>
          </p:cNvGraphicFramePr>
          <p:nvPr>
            <p:extLst>
              <p:ext uri="{D42A27DB-BD31-4B8C-83A1-F6EECF244321}">
                <p14:modId xmlns:p14="http://schemas.microsoft.com/office/powerpoint/2010/main" val="1803860153"/>
              </p:ext>
            </p:extLst>
          </p:nvPr>
        </p:nvGraphicFramePr>
        <p:xfrm>
          <a:off x="609600" y="4103132"/>
          <a:ext cx="8001000" cy="1600200"/>
        </p:xfrm>
        <a:graphic>
          <a:graphicData uri="http://schemas.openxmlformats.org/drawingml/2006/table">
            <a:tbl>
              <a:tblPr firstRow="1" bandRow="1">
                <a:tableStyleId>{5C22544A-7EE6-4342-B048-85BDC9FD1C3A}</a:tableStyleId>
              </a:tblPr>
              <a:tblGrid>
                <a:gridCol w="838200">
                  <a:extLst>
                    <a:ext uri="{9D8B030D-6E8A-4147-A177-3AD203B41FA5}">
                      <a16:colId xmlns:a16="http://schemas.microsoft.com/office/drawing/2014/main" val="597174313"/>
                    </a:ext>
                  </a:extLst>
                </a:gridCol>
                <a:gridCol w="7162800">
                  <a:extLst>
                    <a:ext uri="{9D8B030D-6E8A-4147-A177-3AD203B41FA5}">
                      <a16:colId xmlns:a16="http://schemas.microsoft.com/office/drawing/2014/main" val="948242246"/>
                    </a:ext>
                  </a:extLst>
                </a:gridCol>
              </a:tblGrid>
              <a:tr h="185057">
                <a:tc>
                  <a:txBody>
                    <a:bodyPr/>
                    <a:lstStyle/>
                    <a:p>
                      <a:r>
                        <a:rPr lang="en-US" sz="1500" dirty="0" smtClean="0"/>
                        <a:t>Date</a:t>
                      </a:r>
                      <a:endParaRPr lang="en-US" sz="1500" dirty="0"/>
                    </a:p>
                  </a:txBody>
                  <a:tcPr/>
                </a:tc>
                <a:tc>
                  <a:txBody>
                    <a:bodyPr/>
                    <a:lstStyle/>
                    <a:p>
                      <a:r>
                        <a:rPr lang="en-US" sz="1500" dirty="0" smtClean="0"/>
                        <a:t>CPM Track 2 Milestones*</a:t>
                      </a:r>
                      <a:endParaRPr lang="en-US" sz="1500" dirty="0"/>
                    </a:p>
                  </a:txBody>
                  <a:tcPr/>
                </a:tc>
                <a:extLst>
                  <a:ext uri="{0D108BD9-81ED-4DB2-BD59-A6C34878D82A}">
                    <a16:rowId xmlns:a16="http://schemas.microsoft.com/office/drawing/2014/main" val="1108979130"/>
                  </a:ext>
                </a:extLst>
              </a:tr>
              <a:tr h="185057">
                <a:tc>
                  <a:txBody>
                    <a:bodyPr/>
                    <a:lstStyle/>
                    <a:p>
                      <a:r>
                        <a:rPr lang="en-US" sz="1500" dirty="0" smtClean="0"/>
                        <a:t>7/24/23</a:t>
                      </a:r>
                      <a:endParaRPr lang="en-US" sz="1500" dirty="0"/>
                    </a:p>
                  </a:txBody>
                  <a:tcPr/>
                </a:tc>
                <a:tc>
                  <a:txBody>
                    <a:bodyPr/>
                    <a:lstStyle/>
                    <a:p>
                      <a:r>
                        <a:rPr lang="en-US" sz="1500" dirty="0" smtClean="0"/>
                        <a:t>Due date for stakeholder comments on straw proposal</a:t>
                      </a:r>
                      <a:endParaRPr lang="en-US" sz="1500" dirty="0"/>
                    </a:p>
                  </a:txBody>
                  <a:tcPr/>
                </a:tc>
                <a:extLst>
                  <a:ext uri="{0D108BD9-81ED-4DB2-BD59-A6C34878D82A}">
                    <a16:rowId xmlns:a16="http://schemas.microsoft.com/office/drawing/2014/main" val="141621183"/>
                  </a:ext>
                </a:extLst>
              </a:tr>
              <a:tr h="185057">
                <a:tc>
                  <a:txBody>
                    <a:bodyPr/>
                    <a:lstStyle/>
                    <a:p>
                      <a:r>
                        <a:rPr lang="en-US" sz="1500" dirty="0" smtClean="0"/>
                        <a:t>8/16/23</a:t>
                      </a:r>
                      <a:endParaRPr lang="en-US" sz="1500" dirty="0"/>
                    </a:p>
                  </a:txBody>
                  <a:tcPr/>
                </a:tc>
                <a:tc>
                  <a:txBody>
                    <a:bodyPr/>
                    <a:lstStyle/>
                    <a:p>
                      <a:r>
                        <a:rPr lang="en-US" sz="1500" dirty="0" smtClean="0"/>
                        <a:t>Publish final proposal and draft tariff language</a:t>
                      </a:r>
                      <a:endParaRPr lang="en-US" sz="1500" dirty="0"/>
                    </a:p>
                  </a:txBody>
                  <a:tcPr/>
                </a:tc>
                <a:extLst>
                  <a:ext uri="{0D108BD9-81ED-4DB2-BD59-A6C34878D82A}">
                    <a16:rowId xmlns:a16="http://schemas.microsoft.com/office/drawing/2014/main" val="2178385051"/>
                  </a:ext>
                </a:extLst>
              </a:tr>
              <a:tr h="185057">
                <a:tc>
                  <a:txBody>
                    <a:bodyPr/>
                    <a:lstStyle/>
                    <a:p>
                      <a:r>
                        <a:rPr lang="en-US" sz="1500" dirty="0" smtClean="0"/>
                        <a:t>8/30/23</a:t>
                      </a:r>
                      <a:endParaRPr lang="en-US" sz="15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dirty="0" smtClean="0"/>
                        <a:t>Due date for stakeholder comments on draft tariff language</a:t>
                      </a:r>
                    </a:p>
                  </a:txBody>
                  <a:tcPr/>
                </a:tc>
                <a:extLst>
                  <a:ext uri="{0D108BD9-81ED-4DB2-BD59-A6C34878D82A}">
                    <a16:rowId xmlns:a16="http://schemas.microsoft.com/office/drawing/2014/main" val="3660684844"/>
                  </a:ext>
                </a:extLst>
              </a:tr>
              <a:tr h="185057">
                <a:tc>
                  <a:txBody>
                    <a:bodyPr/>
                    <a:lstStyle/>
                    <a:p>
                      <a:r>
                        <a:rPr lang="en-US" sz="1500" dirty="0" smtClean="0"/>
                        <a:t>9/20/23</a:t>
                      </a:r>
                      <a:endParaRPr lang="en-US" sz="1500" dirty="0"/>
                    </a:p>
                  </a:txBody>
                  <a:tcPr/>
                </a:tc>
                <a:tc>
                  <a:txBody>
                    <a:bodyPr/>
                    <a:lstStyle/>
                    <a:p>
                      <a:r>
                        <a:rPr lang="en-US" sz="1500" dirty="0" smtClean="0"/>
                        <a:t>Board of Governors presentation</a:t>
                      </a:r>
                      <a:endParaRPr lang="en-US" sz="1500" dirty="0"/>
                    </a:p>
                  </a:txBody>
                  <a:tcPr/>
                </a:tc>
                <a:extLst>
                  <a:ext uri="{0D108BD9-81ED-4DB2-BD59-A6C34878D82A}">
                    <a16:rowId xmlns:a16="http://schemas.microsoft.com/office/drawing/2014/main" val="1069119817"/>
                  </a:ext>
                </a:extLst>
              </a:tr>
            </a:tbl>
          </a:graphicData>
        </a:graphic>
      </p:graphicFrame>
      <p:sp>
        <p:nvSpPr>
          <p:cNvPr id="9" name="TextBox 8"/>
          <p:cNvSpPr txBox="1"/>
          <p:nvPr/>
        </p:nvSpPr>
        <p:spPr>
          <a:xfrm>
            <a:off x="609600" y="914400"/>
            <a:ext cx="3886200" cy="369332"/>
          </a:xfrm>
          <a:prstGeom prst="rect">
            <a:avLst/>
          </a:prstGeom>
          <a:noFill/>
        </p:spPr>
        <p:txBody>
          <a:bodyPr wrap="square" rtlCol="0">
            <a:spAutoFit/>
          </a:bodyPr>
          <a:lstStyle/>
          <a:p>
            <a:r>
              <a:rPr lang="en-US" dirty="0" smtClean="0"/>
              <a:t>Option 1 (current schedule)</a:t>
            </a:r>
            <a:endParaRPr lang="en-US" dirty="0"/>
          </a:p>
        </p:txBody>
      </p:sp>
      <p:sp>
        <p:nvSpPr>
          <p:cNvPr id="10" name="TextBox 9"/>
          <p:cNvSpPr txBox="1"/>
          <p:nvPr/>
        </p:nvSpPr>
        <p:spPr>
          <a:xfrm>
            <a:off x="609600" y="3733800"/>
            <a:ext cx="3886200" cy="369332"/>
          </a:xfrm>
          <a:prstGeom prst="rect">
            <a:avLst/>
          </a:prstGeom>
          <a:noFill/>
        </p:spPr>
        <p:txBody>
          <a:bodyPr wrap="square" rtlCol="0">
            <a:spAutoFit/>
          </a:bodyPr>
          <a:lstStyle/>
          <a:p>
            <a:r>
              <a:rPr lang="en-US" dirty="0" smtClean="0"/>
              <a:t>Option 2 (alternative schedule)</a:t>
            </a:r>
            <a:endParaRPr lang="en-US" dirty="0"/>
          </a:p>
        </p:txBody>
      </p:sp>
    </p:spTree>
    <p:extLst>
      <p:ext uri="{BB962C8B-B14F-4D97-AF65-F5344CB8AC3E}">
        <p14:creationId xmlns:p14="http://schemas.microsoft.com/office/powerpoint/2010/main" val="341885143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reference</a:t>
            </a:r>
            <a:endParaRPr lang="en-US" dirty="0"/>
          </a:p>
        </p:txBody>
      </p:sp>
      <p:sp>
        <p:nvSpPr>
          <p:cNvPr id="3" name="Content Placeholder 2"/>
          <p:cNvSpPr>
            <a:spLocks noGrp="1"/>
          </p:cNvSpPr>
          <p:nvPr>
            <p:ph idx="1"/>
          </p:nvPr>
        </p:nvSpPr>
        <p:spPr>
          <a:xfrm>
            <a:off x="457200" y="1295400"/>
            <a:ext cx="7848600" cy="4343400"/>
          </a:xfrm>
        </p:spPr>
        <p:txBody>
          <a:bodyPr/>
          <a:lstStyle/>
          <a:p>
            <a:r>
              <a:rPr lang="en-US" sz="2200" dirty="0" smtClean="0"/>
              <a:t>Visit </a:t>
            </a:r>
            <a:r>
              <a:rPr lang="en-US" sz="2200" dirty="0"/>
              <a:t>initiative webpage for more information: </a:t>
            </a:r>
            <a:r>
              <a:rPr lang="en-US" sz="2200" dirty="0">
                <a:hlinkClick r:id="rId3"/>
              </a:rPr>
              <a:t>https://</a:t>
            </a:r>
            <a:r>
              <a:rPr lang="en-US" sz="2200" dirty="0" smtClean="0">
                <a:hlinkClick r:id="rId3"/>
              </a:rPr>
              <a:t>stakeholdercenter.caiso.com/StakeholderInitiatives/Capacity-procurement-mechanism-enhancements</a:t>
            </a:r>
            <a:endParaRPr lang="en-US" sz="2200" u="sng" dirty="0" smtClean="0">
              <a:solidFill>
                <a:srgbClr val="FF0000"/>
              </a:solidFill>
            </a:endParaRPr>
          </a:p>
          <a:p>
            <a:pPr marL="0" indent="0">
              <a:buNone/>
            </a:pPr>
            <a:endParaRPr lang="en-US" sz="2200" dirty="0" smtClean="0"/>
          </a:p>
          <a:p>
            <a:r>
              <a:rPr lang="en-US" sz="2200" dirty="0" smtClean="0"/>
              <a:t>If </a:t>
            </a:r>
            <a:r>
              <a:rPr lang="en-US" sz="2200" dirty="0"/>
              <a:t>you have any questions, please contact </a:t>
            </a:r>
            <a:r>
              <a:rPr lang="en-US" sz="2200" dirty="0" smtClean="0">
                <a:hlinkClick r:id="rId4"/>
              </a:rPr>
              <a:t>isostakeholderaffairs@caiso.com</a:t>
            </a:r>
            <a:r>
              <a:rPr lang="en-US" sz="2200" dirty="0" smtClean="0"/>
              <a:t> </a:t>
            </a:r>
            <a:endParaRPr lang="en-US" sz="2200"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16</a:t>
            </a:fld>
            <a:endParaRPr lang="en-US" altLang="en-US"/>
          </a:p>
        </p:txBody>
      </p:sp>
    </p:spTree>
    <p:extLst>
      <p:ext uri="{BB962C8B-B14F-4D97-AF65-F5344CB8AC3E}">
        <p14:creationId xmlns:p14="http://schemas.microsoft.com/office/powerpoint/2010/main" val="21417907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2209800"/>
            <a:ext cx="6629400" cy="1569660"/>
          </a:xfrm>
          <a:prstGeom prst="rect">
            <a:avLst/>
          </a:prstGeom>
          <a:noFill/>
        </p:spPr>
        <p:txBody>
          <a:bodyPr wrap="square" rtlCol="0">
            <a:spAutoFit/>
          </a:bodyPr>
          <a:lstStyle/>
          <a:p>
            <a:pPr algn="ctr"/>
            <a:endParaRPr lang="en-US" sz="3200" b="1" dirty="0" smtClean="0">
              <a:solidFill>
                <a:srgbClr val="4F758B"/>
              </a:solidFill>
            </a:endParaRPr>
          </a:p>
          <a:p>
            <a:pPr algn="ctr"/>
            <a:endParaRPr lang="en-US" sz="3200" b="1" dirty="0">
              <a:solidFill>
                <a:srgbClr val="4F758B"/>
              </a:solidFill>
            </a:endParaRPr>
          </a:p>
          <a:p>
            <a:pPr algn="ctr"/>
            <a:r>
              <a:rPr lang="en-US" sz="3200" b="1" dirty="0" smtClean="0">
                <a:solidFill>
                  <a:srgbClr val="4F758B"/>
                </a:solidFill>
              </a:rPr>
              <a:t>Appendix</a:t>
            </a:r>
            <a:endParaRPr lang="en-US" sz="3200" b="1" dirty="0">
              <a:solidFill>
                <a:srgbClr val="4F758B"/>
              </a:solidFill>
            </a:endParaRPr>
          </a:p>
        </p:txBody>
      </p:sp>
    </p:spTree>
    <p:extLst>
      <p:ext uri="{BB962C8B-B14F-4D97-AF65-F5344CB8AC3E}">
        <p14:creationId xmlns:p14="http://schemas.microsoft.com/office/powerpoint/2010/main" val="28621461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CPM</a:t>
            </a:r>
            <a:endParaRPr lang="en-US" dirty="0"/>
          </a:p>
        </p:txBody>
      </p:sp>
      <p:sp>
        <p:nvSpPr>
          <p:cNvPr id="3" name="Content Placeholder 2"/>
          <p:cNvSpPr>
            <a:spLocks noGrp="1"/>
          </p:cNvSpPr>
          <p:nvPr>
            <p:ph idx="1"/>
          </p:nvPr>
        </p:nvSpPr>
        <p:spPr>
          <a:xfrm>
            <a:off x="381000" y="990600"/>
            <a:ext cx="8458200" cy="4800600"/>
          </a:xfrm>
        </p:spPr>
        <p:txBody>
          <a:bodyPr/>
          <a:lstStyle/>
          <a:p>
            <a:pPr marL="57150" indent="0">
              <a:spcBef>
                <a:spcPts val="0"/>
              </a:spcBef>
              <a:spcAft>
                <a:spcPts val="600"/>
              </a:spcAft>
              <a:buNone/>
            </a:pPr>
            <a:r>
              <a:rPr lang="en-US" sz="2100" b="1" dirty="0" smtClean="0"/>
              <a:t>Capacity Procurement Mechanism (CPM) Fundamentals</a:t>
            </a:r>
            <a:endParaRPr lang="en-US" sz="2100" dirty="0" smtClean="0"/>
          </a:p>
          <a:p>
            <a:pPr indent="-285750">
              <a:spcBef>
                <a:spcPts val="0"/>
              </a:spcBef>
              <a:spcAft>
                <a:spcPts val="600"/>
              </a:spcAft>
            </a:pPr>
            <a:r>
              <a:rPr lang="en-US" sz="2100" dirty="0" smtClean="0"/>
              <a:t>Used by the ISO to address RA deficiencies and potential reliability concerns (refer to six designation types on following slide)</a:t>
            </a:r>
          </a:p>
          <a:p>
            <a:pPr indent="-285750">
              <a:spcBef>
                <a:spcPts val="0"/>
              </a:spcBef>
              <a:spcAft>
                <a:spcPts val="600"/>
              </a:spcAft>
            </a:pPr>
            <a:r>
              <a:rPr lang="en-US" sz="2100" dirty="0" smtClean="0"/>
              <a:t>Often referred to as “backstop</a:t>
            </a:r>
            <a:r>
              <a:rPr lang="en-US" sz="2100" dirty="0"/>
              <a:t>” </a:t>
            </a:r>
            <a:r>
              <a:rPr lang="en-US" sz="2100" dirty="0" smtClean="0"/>
              <a:t>procurement</a:t>
            </a:r>
          </a:p>
          <a:p>
            <a:pPr lvl="1">
              <a:spcBef>
                <a:spcPts val="0"/>
              </a:spcBef>
              <a:spcAft>
                <a:spcPts val="600"/>
              </a:spcAft>
            </a:pPr>
            <a:r>
              <a:rPr lang="en-US" sz="2100" dirty="0" smtClean="0"/>
              <a:t>CPM designations are generally used after a cure period</a:t>
            </a:r>
          </a:p>
          <a:p>
            <a:pPr indent="-285750">
              <a:spcBef>
                <a:spcPts val="0"/>
              </a:spcBef>
              <a:spcAft>
                <a:spcPts val="600"/>
              </a:spcAft>
            </a:pPr>
            <a:r>
              <a:rPr lang="en-US" sz="2100" dirty="0" smtClean="0"/>
              <a:t>RA capacity and RMR capacity are not eligible for CPM designations</a:t>
            </a:r>
          </a:p>
          <a:p>
            <a:pPr indent="-285750">
              <a:spcBef>
                <a:spcPts val="0"/>
              </a:spcBef>
              <a:spcAft>
                <a:spcPts val="600"/>
              </a:spcAft>
            </a:pPr>
            <a:r>
              <a:rPr lang="en-US" sz="2100" dirty="0" smtClean="0"/>
              <a:t>CPM </a:t>
            </a:r>
            <a:r>
              <a:rPr lang="en-US" sz="2100" dirty="0"/>
              <a:t>resources are obligated to bid into the market and are subject to the </a:t>
            </a:r>
            <a:r>
              <a:rPr lang="en-US" sz="2100" dirty="0" smtClean="0"/>
              <a:t>RA </a:t>
            </a:r>
            <a:r>
              <a:rPr lang="en-US" sz="2100" dirty="0"/>
              <a:t>Availability Incentive Mechanism (RAAIM) </a:t>
            </a:r>
            <a:r>
              <a:rPr lang="en-US" sz="2100" dirty="0" smtClean="0"/>
              <a:t>penalty</a:t>
            </a:r>
          </a:p>
          <a:p>
            <a:pPr indent="-285750">
              <a:spcBef>
                <a:spcPts val="0"/>
              </a:spcBef>
              <a:spcAft>
                <a:spcPts val="600"/>
              </a:spcAft>
            </a:pPr>
            <a:r>
              <a:rPr lang="en-US" sz="2100" dirty="0"/>
              <a:t>CPM designations rely on capacity willingly offered to the ISO by scheduling coordinators through annual, monthly and intra-monthly competitive solicitation processes (CSPs</a:t>
            </a:r>
            <a:r>
              <a:rPr lang="en-US" sz="2100" dirty="0" smtClean="0"/>
              <a:t>)</a:t>
            </a:r>
          </a:p>
          <a:p>
            <a:pPr indent="-285750"/>
            <a:endParaRPr lang="en-US" sz="2100" dirty="0" smtClean="0"/>
          </a:p>
          <a:p>
            <a:pPr indent="-285750"/>
            <a:endParaRPr lang="en-US" sz="2100"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18</a:t>
            </a:fld>
            <a:endParaRPr lang="en-US" altLang="en-US"/>
          </a:p>
        </p:txBody>
      </p:sp>
    </p:spTree>
    <p:extLst>
      <p:ext uri="{BB962C8B-B14F-4D97-AF65-F5344CB8AC3E}">
        <p14:creationId xmlns:p14="http://schemas.microsoft.com/office/powerpoint/2010/main" val="125158791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CPM</a:t>
            </a:r>
            <a:endParaRPr lang="en-US" dirty="0"/>
          </a:p>
        </p:txBody>
      </p:sp>
      <p:sp>
        <p:nvSpPr>
          <p:cNvPr id="3" name="Content Placeholder 2"/>
          <p:cNvSpPr>
            <a:spLocks noGrp="1"/>
          </p:cNvSpPr>
          <p:nvPr>
            <p:ph idx="1"/>
          </p:nvPr>
        </p:nvSpPr>
        <p:spPr>
          <a:xfrm>
            <a:off x="457200" y="1066800"/>
            <a:ext cx="8229600" cy="4800600"/>
          </a:xfrm>
        </p:spPr>
        <p:txBody>
          <a:bodyPr/>
          <a:lstStyle/>
          <a:p>
            <a:pPr marL="57150" indent="0">
              <a:buNone/>
            </a:pPr>
            <a:r>
              <a:rPr lang="en-US" sz="2000" b="1" dirty="0" smtClean="0"/>
              <a:t>CPM designation types</a:t>
            </a:r>
            <a:r>
              <a:rPr lang="en-US" sz="2000" b="1" baseline="30000" dirty="0" smtClean="0"/>
              <a:t>2</a:t>
            </a:r>
            <a:r>
              <a:rPr lang="en-US" sz="2000" b="1" dirty="0" smtClean="0"/>
              <a:t>:</a:t>
            </a:r>
          </a:p>
          <a:p>
            <a:pPr marL="57150" indent="0">
              <a:buNone/>
            </a:pPr>
            <a:endParaRPr lang="en-US" sz="2000" b="1" dirty="0" smtClean="0"/>
          </a:p>
          <a:p>
            <a:pPr marL="514350" indent="-457200">
              <a:spcBef>
                <a:spcPts val="0"/>
              </a:spcBef>
              <a:spcAft>
                <a:spcPts val="1200"/>
              </a:spcAft>
              <a:buFont typeface="+mj-lt"/>
              <a:buAutoNum type="arabicPeriod"/>
            </a:pPr>
            <a:r>
              <a:rPr lang="en-US" sz="2000" dirty="0" smtClean="0"/>
              <a:t>Insufficient </a:t>
            </a:r>
            <a:r>
              <a:rPr lang="en-US" sz="2000" dirty="0"/>
              <a:t>local capacity area </a:t>
            </a:r>
            <a:r>
              <a:rPr lang="en-US" sz="2000" dirty="0" smtClean="0"/>
              <a:t>resources shown </a:t>
            </a:r>
            <a:r>
              <a:rPr lang="en-US" sz="2000" dirty="0"/>
              <a:t>in an annual or monthly RA plan</a:t>
            </a:r>
          </a:p>
          <a:p>
            <a:pPr marL="514350" indent="-457200">
              <a:spcBef>
                <a:spcPts val="0"/>
              </a:spcBef>
              <a:spcAft>
                <a:spcPts val="1200"/>
              </a:spcAft>
              <a:buFont typeface="+mj-lt"/>
              <a:buAutoNum type="arabicPeriod"/>
            </a:pPr>
            <a:r>
              <a:rPr lang="en-US" sz="2000" dirty="0" smtClean="0"/>
              <a:t>Collective </a:t>
            </a:r>
            <a:r>
              <a:rPr lang="en-US" sz="2000" dirty="0"/>
              <a:t>deficiency in local capacity area resources</a:t>
            </a:r>
          </a:p>
          <a:p>
            <a:pPr marL="514350" indent="-457200">
              <a:spcBef>
                <a:spcPts val="0"/>
              </a:spcBef>
              <a:spcAft>
                <a:spcPts val="1200"/>
              </a:spcAft>
              <a:buFont typeface="+mj-lt"/>
              <a:buAutoNum type="arabicPeriod"/>
            </a:pPr>
            <a:r>
              <a:rPr lang="en-US" sz="2000" dirty="0" smtClean="0"/>
              <a:t>Insufficient </a:t>
            </a:r>
            <a:r>
              <a:rPr lang="en-US" sz="2000" dirty="0"/>
              <a:t>RA </a:t>
            </a:r>
            <a:r>
              <a:rPr lang="en-US" sz="2000" dirty="0" smtClean="0"/>
              <a:t>resources shown </a:t>
            </a:r>
            <a:r>
              <a:rPr lang="en-US" sz="2000" dirty="0"/>
              <a:t>in a load-serving entity’s annual or monthly RA plan</a:t>
            </a:r>
          </a:p>
          <a:p>
            <a:pPr marL="514350" indent="-457200">
              <a:spcBef>
                <a:spcPts val="0"/>
              </a:spcBef>
              <a:spcAft>
                <a:spcPts val="1200"/>
              </a:spcAft>
              <a:buFont typeface="+mj-lt"/>
              <a:buAutoNum type="arabicPeriod"/>
            </a:pPr>
            <a:r>
              <a:rPr lang="en-US" sz="2000" dirty="0" smtClean="0"/>
              <a:t>A </a:t>
            </a:r>
            <a:r>
              <a:rPr lang="en-US" sz="2000" dirty="0"/>
              <a:t>CPM significant event</a:t>
            </a:r>
          </a:p>
          <a:p>
            <a:pPr marL="514350" indent="-457200">
              <a:spcBef>
                <a:spcPts val="0"/>
              </a:spcBef>
              <a:spcAft>
                <a:spcPts val="1200"/>
              </a:spcAft>
              <a:buFont typeface="+mj-lt"/>
              <a:buAutoNum type="arabicPeriod"/>
            </a:pPr>
            <a:r>
              <a:rPr lang="en-US" sz="2000" dirty="0" smtClean="0"/>
              <a:t>A </a:t>
            </a:r>
            <a:r>
              <a:rPr lang="en-US" sz="2000" dirty="0"/>
              <a:t>reliability or operational need for an exceptional dispatch CPM</a:t>
            </a:r>
          </a:p>
          <a:p>
            <a:pPr marL="514350" indent="-457200">
              <a:spcBef>
                <a:spcPts val="0"/>
              </a:spcBef>
              <a:spcAft>
                <a:spcPts val="1200"/>
              </a:spcAft>
              <a:buFont typeface="+mj-lt"/>
              <a:buAutoNum type="arabicPeriod"/>
            </a:pPr>
            <a:r>
              <a:rPr lang="en-US" sz="2000" dirty="0" smtClean="0"/>
              <a:t>A </a:t>
            </a:r>
            <a:r>
              <a:rPr lang="en-US" sz="2000" dirty="0"/>
              <a:t>cumulative deficiency in the total flexible RA capacity included in the annual or monthly </a:t>
            </a:r>
            <a:r>
              <a:rPr lang="en-US" sz="2000" dirty="0" smtClean="0"/>
              <a:t>flexible </a:t>
            </a:r>
            <a:r>
              <a:rPr lang="en-US" sz="2000" dirty="0"/>
              <a:t>RA capacity plans, or in a flexible capacity category in the monthly flexible RA capacity </a:t>
            </a:r>
            <a:r>
              <a:rPr lang="en-US" sz="2000" dirty="0" smtClean="0"/>
              <a:t>plans</a:t>
            </a:r>
            <a:endParaRPr lang="en-US" sz="2000"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19</a:t>
            </a:fld>
            <a:endParaRPr lang="en-US" altLang="en-US"/>
          </a:p>
        </p:txBody>
      </p:sp>
      <p:sp>
        <p:nvSpPr>
          <p:cNvPr id="5" name="TextBox 4"/>
          <p:cNvSpPr txBox="1"/>
          <p:nvPr/>
        </p:nvSpPr>
        <p:spPr>
          <a:xfrm>
            <a:off x="685800" y="5943600"/>
            <a:ext cx="2209800" cy="276999"/>
          </a:xfrm>
          <a:prstGeom prst="rect">
            <a:avLst/>
          </a:prstGeom>
          <a:noFill/>
        </p:spPr>
        <p:txBody>
          <a:bodyPr wrap="square" rtlCol="0">
            <a:spAutoFit/>
          </a:bodyPr>
          <a:lstStyle/>
          <a:p>
            <a:r>
              <a:rPr lang="en-US" sz="1200" b="1" baseline="30000" dirty="0" smtClean="0"/>
              <a:t>2 </a:t>
            </a:r>
            <a:r>
              <a:rPr lang="en-US" sz="1200" dirty="0" smtClean="0"/>
              <a:t>ISO </a:t>
            </a:r>
            <a:r>
              <a:rPr lang="en-US" sz="1200" dirty="0"/>
              <a:t>tariff section </a:t>
            </a:r>
            <a:r>
              <a:rPr lang="en-US" sz="1200" dirty="0" smtClean="0"/>
              <a:t>43A.2</a:t>
            </a:r>
          </a:p>
        </p:txBody>
      </p:sp>
    </p:spTree>
    <p:extLst>
      <p:ext uri="{BB962C8B-B14F-4D97-AF65-F5344CB8AC3E}">
        <p14:creationId xmlns:p14="http://schemas.microsoft.com/office/powerpoint/2010/main" val="3029673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6172200" cy="720329"/>
          </a:xfrm>
        </p:spPr>
        <p:txBody>
          <a:bodyPr/>
          <a:lstStyle/>
          <a:p>
            <a:r>
              <a:rPr lang="en-US" dirty="0" smtClean="0"/>
              <a:t>Housekeeping reminders</a:t>
            </a:r>
            <a:endParaRPr lang="en-US" dirty="0"/>
          </a:p>
        </p:txBody>
      </p:sp>
      <p:sp>
        <p:nvSpPr>
          <p:cNvPr id="3" name="Content Placeholder 2"/>
          <p:cNvSpPr>
            <a:spLocks noGrp="1"/>
          </p:cNvSpPr>
          <p:nvPr>
            <p:ph idx="1"/>
          </p:nvPr>
        </p:nvSpPr>
        <p:spPr>
          <a:xfrm>
            <a:off x="397726" y="1143000"/>
            <a:ext cx="7774724" cy="3257550"/>
          </a:xfrm>
        </p:spPr>
        <p:txBody>
          <a:bodyPr/>
          <a:lstStyle/>
          <a:p>
            <a:r>
              <a:rPr lang="en-US" dirty="0" smtClean="0"/>
              <a:t>This </a:t>
            </a:r>
            <a:r>
              <a:rPr lang="en-US" dirty="0"/>
              <a:t>call is being recorded for informational and convenience purposes only. Any related transcriptions should not be reprinted without </a:t>
            </a:r>
            <a:r>
              <a:rPr lang="en-US" dirty="0" smtClean="0"/>
              <a:t>ISO’s </a:t>
            </a:r>
            <a:r>
              <a:rPr lang="en-US" dirty="0"/>
              <a:t>permission</a:t>
            </a:r>
            <a:r>
              <a:rPr lang="en-US" dirty="0" smtClean="0"/>
              <a:t>. </a:t>
            </a:r>
          </a:p>
          <a:p>
            <a:endParaRPr lang="en-US" sz="825" dirty="0"/>
          </a:p>
          <a:p>
            <a:pPr>
              <a:spcBef>
                <a:spcPts val="18"/>
              </a:spcBef>
            </a:pPr>
            <a:r>
              <a:rPr lang="en-US" dirty="0" smtClean="0"/>
              <a:t>Meeting is structured </a:t>
            </a:r>
            <a:r>
              <a:rPr lang="en-US" dirty="0"/>
              <a:t>to stimulate </a:t>
            </a:r>
            <a:r>
              <a:rPr lang="en-US" dirty="0" smtClean="0"/>
              <a:t>dialogue </a:t>
            </a:r>
            <a:r>
              <a:rPr lang="en-US" dirty="0"/>
              <a:t>and engage different perspectives</a:t>
            </a:r>
            <a:r>
              <a:rPr lang="en-US" dirty="0" smtClean="0"/>
              <a:t>.</a:t>
            </a:r>
            <a:br>
              <a:rPr lang="en-US" dirty="0" smtClean="0"/>
            </a:br>
            <a:endParaRPr lang="en-US" sz="825" dirty="0"/>
          </a:p>
          <a:p>
            <a:r>
              <a:rPr lang="en-US" dirty="0" smtClean="0"/>
              <a:t>Please </a:t>
            </a:r>
            <a:r>
              <a:rPr lang="en-US" dirty="0"/>
              <a:t>keep comments </a:t>
            </a:r>
            <a:r>
              <a:rPr lang="en-US" dirty="0" smtClean="0"/>
              <a:t>professional and respectful. </a:t>
            </a:r>
            <a:br>
              <a:rPr lang="en-US" dirty="0" smtClean="0"/>
            </a:br>
            <a:endParaRPr lang="en-US" sz="825" dirty="0"/>
          </a:p>
          <a:p>
            <a:r>
              <a:rPr lang="en-US" dirty="0" smtClean="0">
                <a:solidFill>
                  <a:prstClr val="black"/>
                </a:solidFill>
              </a:rPr>
              <a:t>Please try and be brief and refrain from repeating what has already been said so that we can manage the time efficiently.</a:t>
            </a:r>
            <a:endParaRPr lang="en-US" sz="825" dirty="0"/>
          </a:p>
          <a:p>
            <a:endParaRPr lang="en-US" dirty="0"/>
          </a:p>
          <a:p>
            <a:endParaRPr lang="en-US" dirty="0"/>
          </a:p>
        </p:txBody>
      </p:sp>
      <p:sp>
        <p:nvSpPr>
          <p:cNvPr id="4" name="Slide Number Placeholder 3"/>
          <p:cNvSpPr>
            <a:spLocks noGrp="1"/>
          </p:cNvSpPr>
          <p:nvPr>
            <p:ph type="sldNum" sz="quarter" idx="10"/>
          </p:nvPr>
        </p:nvSpPr>
        <p:spPr/>
        <p:txBody>
          <a:bodyPr/>
          <a:lstStyle/>
          <a:p>
            <a:r>
              <a:rPr lang="en-US" altLang="en-US" dirty="0"/>
              <a:t>Page </a:t>
            </a:r>
            <a:fld id="{E188C49E-526C-4CA2-87C2-E99663D5313E}" type="slidenum">
              <a:rPr lang="en-US" altLang="en-US"/>
              <a:pPr/>
              <a:t>2</a:t>
            </a:fld>
            <a:endParaRPr lang="en-US" altLang="en-US" dirty="0"/>
          </a:p>
        </p:txBody>
      </p:sp>
    </p:spTree>
    <p:extLst>
      <p:ext uri="{BB962C8B-B14F-4D97-AF65-F5344CB8AC3E}">
        <p14:creationId xmlns:p14="http://schemas.microsoft.com/office/powerpoint/2010/main" val="18117833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CPM</a:t>
            </a:r>
            <a:endParaRPr lang="en-US" dirty="0"/>
          </a:p>
        </p:txBody>
      </p:sp>
      <p:sp>
        <p:nvSpPr>
          <p:cNvPr id="3" name="Content Placeholder 2"/>
          <p:cNvSpPr>
            <a:spLocks noGrp="1"/>
          </p:cNvSpPr>
          <p:nvPr>
            <p:ph idx="1"/>
          </p:nvPr>
        </p:nvSpPr>
        <p:spPr>
          <a:xfrm>
            <a:off x="381000" y="990600"/>
            <a:ext cx="8458200" cy="4800600"/>
          </a:xfrm>
        </p:spPr>
        <p:txBody>
          <a:bodyPr/>
          <a:lstStyle/>
          <a:p>
            <a:pPr marL="57150" indent="0">
              <a:spcBef>
                <a:spcPts val="0"/>
              </a:spcBef>
              <a:spcAft>
                <a:spcPts val="600"/>
              </a:spcAft>
              <a:buNone/>
            </a:pPr>
            <a:r>
              <a:rPr lang="en-US" sz="2000" b="1" dirty="0" smtClean="0"/>
              <a:t>Competitive Solicitation Process (CSP)</a:t>
            </a:r>
            <a:endParaRPr lang="en-US" sz="2000" dirty="0" smtClean="0"/>
          </a:p>
          <a:p>
            <a:pPr indent="-285750">
              <a:spcBef>
                <a:spcPts val="0"/>
              </a:spcBef>
              <a:spcAft>
                <a:spcPts val="600"/>
              </a:spcAft>
            </a:pPr>
            <a:r>
              <a:rPr lang="en-US" sz="2000" dirty="0" smtClean="0"/>
              <a:t>CPM designations rely on capacity willingly offered to the ISO by scheduling coordinators through </a:t>
            </a:r>
            <a:r>
              <a:rPr lang="en-US" sz="2000" dirty="0"/>
              <a:t>annual, monthly and intra-monthly competitive solicitation </a:t>
            </a:r>
            <a:r>
              <a:rPr lang="en-US" sz="2000" dirty="0" smtClean="0"/>
              <a:t>processes (CSPs)</a:t>
            </a:r>
          </a:p>
          <a:p>
            <a:pPr indent="-285750">
              <a:spcBef>
                <a:spcPts val="0"/>
              </a:spcBef>
              <a:spcAft>
                <a:spcPts val="600"/>
              </a:spcAft>
            </a:pPr>
            <a:r>
              <a:rPr lang="en-US" sz="2000" dirty="0" smtClean="0"/>
              <a:t>In CSPs, scheduling coordinators may </a:t>
            </a:r>
            <a:r>
              <a:rPr lang="en-US" sz="2000" dirty="0"/>
              <a:t>offer their capacity to the ISO at prices up to a soft offer cap, currently set at $</a:t>
            </a:r>
            <a:r>
              <a:rPr lang="en-US" sz="2000" dirty="0" smtClean="0"/>
              <a:t>6.31/kW-month</a:t>
            </a:r>
          </a:p>
          <a:p>
            <a:pPr lvl="1">
              <a:spcBef>
                <a:spcPts val="0"/>
              </a:spcBef>
              <a:spcAft>
                <a:spcPts val="600"/>
              </a:spcAft>
            </a:pPr>
            <a:r>
              <a:rPr lang="en-US" sz="2000" dirty="0"/>
              <a:t>The soft offer cap serves as both a safe harbor </a:t>
            </a:r>
            <a:r>
              <a:rPr lang="en-US" sz="2000" dirty="0" smtClean="0"/>
              <a:t>for resources providing offers as </a:t>
            </a:r>
            <a:r>
              <a:rPr lang="en-US" sz="2000" dirty="0"/>
              <a:t>well as a way to mitigate resources from exercising market power</a:t>
            </a:r>
          </a:p>
          <a:p>
            <a:pPr lvl="1">
              <a:spcBef>
                <a:spcPts val="0"/>
              </a:spcBef>
              <a:spcAft>
                <a:spcPts val="600"/>
              </a:spcAft>
            </a:pPr>
            <a:r>
              <a:rPr lang="en-US" sz="2000" dirty="0"/>
              <a:t>The soft offer cap was designed to be high enough to cover going-forward fixed costs for marginal resources on the </a:t>
            </a:r>
            <a:r>
              <a:rPr lang="en-US" sz="2000" dirty="0" smtClean="0"/>
              <a:t>system</a:t>
            </a:r>
          </a:p>
          <a:p>
            <a:pPr indent="-285750">
              <a:spcBef>
                <a:spcPts val="0"/>
              </a:spcBef>
              <a:spcAft>
                <a:spcPts val="600"/>
              </a:spcAft>
            </a:pPr>
            <a:r>
              <a:rPr lang="en-US" sz="2000" dirty="0" smtClean="0"/>
              <a:t>Offers </a:t>
            </a:r>
            <a:r>
              <a:rPr lang="en-US" sz="2000" dirty="0"/>
              <a:t>above the soft offer cap must be cost-justified at FERC to recover up to a resource-specific cost of service </a:t>
            </a:r>
            <a:r>
              <a:rPr lang="en-US" sz="2000" dirty="0" smtClean="0"/>
              <a:t>rate</a:t>
            </a:r>
            <a:r>
              <a:rPr lang="en-US" sz="2000" baseline="30000" dirty="0" smtClean="0"/>
              <a:t>3</a:t>
            </a:r>
            <a:endParaRPr lang="en-US" sz="2000" baseline="30000" dirty="0"/>
          </a:p>
          <a:p>
            <a:pPr indent="-285750"/>
            <a:endParaRPr lang="en-US" sz="2000" dirty="0" smtClean="0"/>
          </a:p>
          <a:p>
            <a:pPr indent="-285750"/>
            <a:endParaRPr lang="en-US" sz="2000" dirty="0" smtClean="0"/>
          </a:p>
          <a:p>
            <a:pPr indent="-285750"/>
            <a:endParaRPr lang="en-US" sz="2000"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20</a:t>
            </a:fld>
            <a:endParaRPr lang="en-US" altLang="en-US"/>
          </a:p>
        </p:txBody>
      </p:sp>
      <p:sp>
        <p:nvSpPr>
          <p:cNvPr id="5" name="TextBox 4"/>
          <p:cNvSpPr txBox="1"/>
          <p:nvPr/>
        </p:nvSpPr>
        <p:spPr>
          <a:xfrm>
            <a:off x="685800" y="5895201"/>
            <a:ext cx="2286000" cy="276999"/>
          </a:xfrm>
          <a:prstGeom prst="rect">
            <a:avLst/>
          </a:prstGeom>
          <a:noFill/>
        </p:spPr>
        <p:txBody>
          <a:bodyPr wrap="square" rtlCol="0">
            <a:spAutoFit/>
          </a:bodyPr>
          <a:lstStyle/>
          <a:p>
            <a:r>
              <a:rPr lang="en-US" sz="1200" b="1" baseline="30000" dirty="0" smtClean="0"/>
              <a:t>3 </a:t>
            </a:r>
            <a:r>
              <a:rPr lang="en-US" sz="1200" dirty="0" smtClean="0"/>
              <a:t>ISO </a:t>
            </a:r>
            <a:r>
              <a:rPr lang="en-US" sz="1200" dirty="0"/>
              <a:t>tariff section 43A.4.1.1.1</a:t>
            </a:r>
            <a:endParaRPr lang="en-US" sz="1200" dirty="0" smtClean="0"/>
          </a:p>
        </p:txBody>
      </p:sp>
    </p:spTree>
    <p:extLst>
      <p:ext uri="{BB962C8B-B14F-4D97-AF65-F5344CB8AC3E}">
        <p14:creationId xmlns:p14="http://schemas.microsoft.com/office/powerpoint/2010/main" val="15368379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CPM</a:t>
            </a:r>
            <a:endParaRPr lang="en-US" dirty="0"/>
          </a:p>
        </p:txBody>
      </p:sp>
      <p:sp>
        <p:nvSpPr>
          <p:cNvPr id="3" name="Content Placeholder 2"/>
          <p:cNvSpPr>
            <a:spLocks noGrp="1"/>
          </p:cNvSpPr>
          <p:nvPr>
            <p:ph idx="1"/>
          </p:nvPr>
        </p:nvSpPr>
        <p:spPr>
          <a:xfrm>
            <a:off x="457200" y="1066800"/>
            <a:ext cx="8229600" cy="4800600"/>
          </a:xfrm>
        </p:spPr>
        <p:txBody>
          <a:bodyPr/>
          <a:lstStyle/>
          <a:p>
            <a:pPr marL="57150" indent="0">
              <a:buNone/>
            </a:pPr>
            <a:r>
              <a:rPr lang="en-US" sz="2200" b="1" dirty="0" smtClean="0"/>
              <a:t>Soft Offer Cap Uses:</a:t>
            </a:r>
          </a:p>
          <a:p>
            <a:pPr marL="57150" indent="0">
              <a:buNone/>
            </a:pPr>
            <a:endParaRPr lang="en-US" sz="2200" b="1" dirty="0" smtClean="0"/>
          </a:p>
          <a:p>
            <a:pPr marL="514350" indent="-457200">
              <a:spcBef>
                <a:spcPts val="0"/>
              </a:spcBef>
              <a:spcAft>
                <a:spcPts val="1200"/>
              </a:spcAft>
              <a:buFont typeface="+mj-lt"/>
              <a:buAutoNum type="arabicPeriod"/>
            </a:pPr>
            <a:r>
              <a:rPr lang="en-US" sz="2200" dirty="0" smtClean="0"/>
              <a:t>Cap for the CSP offers</a:t>
            </a:r>
          </a:p>
          <a:p>
            <a:pPr marL="514350" indent="-457200">
              <a:spcBef>
                <a:spcPts val="0"/>
              </a:spcBef>
              <a:spcAft>
                <a:spcPts val="1200"/>
              </a:spcAft>
              <a:buFont typeface="+mj-lt"/>
              <a:buAutoNum type="arabicPeriod"/>
            </a:pPr>
            <a:r>
              <a:rPr lang="en-US" sz="2200" dirty="0" smtClean="0"/>
              <a:t>RA Availability Incentive Mechanism (RAAIM) Price</a:t>
            </a:r>
          </a:p>
          <a:p>
            <a:pPr lvl="1">
              <a:spcBef>
                <a:spcPts val="0"/>
              </a:spcBef>
              <a:spcAft>
                <a:spcPts val="1200"/>
              </a:spcAft>
            </a:pPr>
            <a:r>
              <a:rPr lang="en-US" sz="2200" dirty="0"/>
              <a:t>The RAAIM price shall be 60 percent of the CPM </a:t>
            </a:r>
            <a:r>
              <a:rPr lang="en-US" sz="2200" dirty="0" smtClean="0"/>
              <a:t>Soft Offer Cap Price</a:t>
            </a:r>
            <a:r>
              <a:rPr lang="en-US" sz="2200" baseline="30000" dirty="0" smtClean="0"/>
              <a:t>4</a:t>
            </a:r>
            <a:endParaRPr lang="en-US" sz="2200" baseline="30000"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21</a:t>
            </a:fld>
            <a:endParaRPr lang="en-US" altLang="en-US"/>
          </a:p>
        </p:txBody>
      </p:sp>
      <p:sp>
        <p:nvSpPr>
          <p:cNvPr id="5" name="TextBox 4"/>
          <p:cNvSpPr txBox="1"/>
          <p:nvPr/>
        </p:nvSpPr>
        <p:spPr>
          <a:xfrm>
            <a:off x="685800" y="5943600"/>
            <a:ext cx="2209800" cy="276999"/>
          </a:xfrm>
          <a:prstGeom prst="rect">
            <a:avLst/>
          </a:prstGeom>
          <a:noFill/>
        </p:spPr>
        <p:txBody>
          <a:bodyPr wrap="square" rtlCol="0">
            <a:spAutoFit/>
          </a:bodyPr>
          <a:lstStyle/>
          <a:p>
            <a:r>
              <a:rPr lang="en-US" sz="1200" b="1" baseline="30000" dirty="0"/>
              <a:t>4</a:t>
            </a:r>
            <a:r>
              <a:rPr lang="en-US" sz="1200" b="1" baseline="30000" dirty="0" smtClean="0"/>
              <a:t> </a:t>
            </a:r>
            <a:r>
              <a:rPr lang="en-US" sz="1200" dirty="0" smtClean="0"/>
              <a:t>ISO </a:t>
            </a:r>
            <a:r>
              <a:rPr lang="en-US" sz="1200" dirty="0"/>
              <a:t>tariff section </a:t>
            </a:r>
            <a:r>
              <a:rPr lang="en-US" sz="1200" dirty="0" smtClean="0"/>
              <a:t>40.9.6.1</a:t>
            </a:r>
          </a:p>
        </p:txBody>
      </p:sp>
    </p:spTree>
    <p:extLst>
      <p:ext uri="{BB962C8B-B14F-4D97-AF65-F5344CB8AC3E}">
        <p14:creationId xmlns:p14="http://schemas.microsoft.com/office/powerpoint/2010/main" val="267418930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305800" cy="1143000"/>
          </a:xfrm>
        </p:spPr>
        <p:txBody>
          <a:bodyPr/>
          <a:lstStyle/>
          <a:p>
            <a:r>
              <a:rPr lang="en-US" sz="2200" dirty="0" smtClean="0"/>
              <a:t>ISO Tariff Guidance: Considering a Soft Offer Cap Update</a:t>
            </a:r>
            <a:r>
              <a:rPr lang="en-US" sz="2200" baseline="30000" dirty="0" smtClean="0"/>
              <a:t>5</a:t>
            </a:r>
            <a:endParaRPr lang="en-US" sz="2200" baseline="30000" dirty="0"/>
          </a:p>
        </p:txBody>
      </p:sp>
      <p:sp>
        <p:nvSpPr>
          <p:cNvPr id="3" name="Content Placeholder 2"/>
          <p:cNvSpPr>
            <a:spLocks noGrp="1"/>
          </p:cNvSpPr>
          <p:nvPr>
            <p:ph idx="1"/>
          </p:nvPr>
        </p:nvSpPr>
        <p:spPr>
          <a:xfrm>
            <a:off x="457200" y="1143000"/>
            <a:ext cx="8229600" cy="4800600"/>
          </a:xfrm>
        </p:spPr>
        <p:txBody>
          <a:bodyPr/>
          <a:lstStyle/>
          <a:p>
            <a:pPr marL="400050">
              <a:spcBef>
                <a:spcPts val="0"/>
              </a:spcBef>
              <a:spcAft>
                <a:spcPts val="1200"/>
              </a:spcAft>
            </a:pPr>
            <a:r>
              <a:rPr lang="en-US" sz="1900" dirty="0" smtClean="0"/>
              <a:t>The </a:t>
            </a:r>
            <a:r>
              <a:rPr lang="en-US" sz="1900" dirty="0"/>
              <a:t>stakeholder process shall consider whether the CPM Soft Offer Cap adequately </a:t>
            </a:r>
            <a:r>
              <a:rPr lang="en-US" sz="1900" dirty="0" smtClean="0"/>
              <a:t>reflects 120</a:t>
            </a:r>
            <a:r>
              <a:rPr lang="en-US" sz="1900" dirty="0"/>
              <a:t>% of the levelized going-forward fixed costs of the reference resource at the time of the stakeholder initiative</a:t>
            </a:r>
            <a:r>
              <a:rPr lang="en-US" sz="1900" dirty="0" smtClean="0"/>
              <a:t>.</a:t>
            </a:r>
          </a:p>
          <a:p>
            <a:pPr marL="400050">
              <a:spcBef>
                <a:spcPts val="0"/>
              </a:spcBef>
              <a:spcAft>
                <a:spcPts val="1200"/>
              </a:spcAft>
            </a:pPr>
            <a:r>
              <a:rPr lang="en-US" sz="1900" dirty="0"/>
              <a:t>T</a:t>
            </a:r>
            <a:r>
              <a:rPr lang="en-US" sz="1900" dirty="0" smtClean="0"/>
              <a:t>he </a:t>
            </a:r>
            <a:r>
              <a:rPr lang="en-US" sz="1900" dirty="0"/>
              <a:t>basis of such consideration shall be the final results from the CEC Cost of Generation Study and Model (or similar study or model</a:t>
            </a:r>
            <a:r>
              <a:rPr lang="en-US" sz="1900" dirty="0" smtClean="0"/>
              <a:t>).</a:t>
            </a:r>
          </a:p>
          <a:p>
            <a:pPr marL="400050">
              <a:spcBef>
                <a:spcPts val="0"/>
              </a:spcBef>
              <a:spcAft>
                <a:spcPts val="1200"/>
              </a:spcAft>
            </a:pPr>
            <a:r>
              <a:rPr lang="en-US" sz="1900" dirty="0"/>
              <a:t>The reference resource shall be a merchant-constructed mid-cost, 550 MW combined cycle with duct firing or similar advanced combined cycle </a:t>
            </a:r>
            <a:r>
              <a:rPr lang="en-US" sz="1900" dirty="0" smtClean="0"/>
              <a:t>resource</a:t>
            </a:r>
          </a:p>
          <a:p>
            <a:pPr marL="400050">
              <a:spcBef>
                <a:spcPts val="0"/>
              </a:spcBef>
              <a:spcAft>
                <a:spcPts val="1200"/>
              </a:spcAft>
            </a:pPr>
            <a:r>
              <a:rPr lang="en-US" sz="1900" dirty="0"/>
              <a:t>The stakeholder process also may consider, but would not reassess automatically, either what resource serves as the reference resource, the components of fixed costs that are considered in setting the CPM Soft Offer Cap, or the use of a 20% adder to costs to set the CPM Soft Offer Cap.</a:t>
            </a:r>
          </a:p>
          <a:p>
            <a:pPr marL="400050">
              <a:spcBef>
                <a:spcPts val="0"/>
              </a:spcBef>
              <a:spcAft>
                <a:spcPts val="1200"/>
              </a:spcAft>
            </a:pPr>
            <a:endParaRPr lang="en-US" sz="1900" dirty="0"/>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22</a:t>
            </a:fld>
            <a:endParaRPr lang="en-US" altLang="en-US"/>
          </a:p>
        </p:txBody>
      </p:sp>
      <p:sp>
        <p:nvSpPr>
          <p:cNvPr id="5" name="TextBox 4"/>
          <p:cNvSpPr txBox="1"/>
          <p:nvPr/>
        </p:nvSpPr>
        <p:spPr>
          <a:xfrm>
            <a:off x="609600" y="5867400"/>
            <a:ext cx="2514600" cy="276999"/>
          </a:xfrm>
          <a:prstGeom prst="rect">
            <a:avLst/>
          </a:prstGeom>
          <a:noFill/>
        </p:spPr>
        <p:txBody>
          <a:bodyPr wrap="square" rtlCol="0">
            <a:spAutoFit/>
          </a:bodyPr>
          <a:lstStyle/>
          <a:p>
            <a:r>
              <a:rPr lang="en-US" sz="1200" b="1" baseline="30000" dirty="0"/>
              <a:t>5</a:t>
            </a:r>
            <a:r>
              <a:rPr lang="en-US" sz="1200" b="1" baseline="30000" dirty="0" smtClean="0"/>
              <a:t> </a:t>
            </a:r>
            <a:r>
              <a:rPr lang="en-US" sz="1200" dirty="0" smtClean="0"/>
              <a:t>ISO </a:t>
            </a:r>
            <a:r>
              <a:rPr lang="en-US" sz="1200" dirty="0"/>
              <a:t>tariff section 43A.4.1.1.2</a:t>
            </a:r>
            <a:endParaRPr lang="en-US" sz="1200" dirty="0" smtClean="0"/>
          </a:p>
        </p:txBody>
      </p:sp>
    </p:spTree>
    <p:extLst>
      <p:ext uri="{BB962C8B-B14F-4D97-AF65-F5344CB8AC3E}">
        <p14:creationId xmlns:p14="http://schemas.microsoft.com/office/powerpoint/2010/main" val="13405049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a:t>
            </a:r>
            <a:r>
              <a:rPr lang="en-US" dirty="0" smtClean="0"/>
              <a:t>nstructions for raising your hand to ask a question</a:t>
            </a:r>
            <a:endParaRPr lang="en-US" dirty="0"/>
          </a:p>
        </p:txBody>
      </p:sp>
      <p:sp>
        <p:nvSpPr>
          <p:cNvPr id="4" name="Slide Number Placeholder 3"/>
          <p:cNvSpPr>
            <a:spLocks noGrp="1"/>
          </p:cNvSpPr>
          <p:nvPr>
            <p:ph type="sldNum" sz="quarter" idx="10"/>
          </p:nvPr>
        </p:nvSpPr>
        <p:spPr/>
        <p:txBody>
          <a:bodyPr/>
          <a:lstStyle/>
          <a:p>
            <a:r>
              <a:rPr lang="en-US" altLang="en-US" dirty="0"/>
              <a:t>Page </a:t>
            </a:r>
            <a:fld id="{E188C49E-526C-4CA2-87C2-E99663D5313E}" type="slidenum">
              <a:rPr lang="en-US" altLang="en-US"/>
              <a:pPr/>
              <a:t>3</a:t>
            </a:fld>
            <a:endParaRPr lang="en-US" altLang="en-US" dirty="0"/>
          </a:p>
        </p:txBody>
      </p:sp>
      <p:sp>
        <p:nvSpPr>
          <p:cNvPr id="5" name="Content Placeholder 4"/>
          <p:cNvSpPr txBox="1">
            <a:spLocks noGrp="1"/>
          </p:cNvSpPr>
          <p:nvPr>
            <p:ph idx="1"/>
          </p:nvPr>
        </p:nvSpPr>
        <p:spPr>
          <a:xfrm>
            <a:off x="480896" y="1066800"/>
            <a:ext cx="7824904" cy="4808239"/>
          </a:xfrm>
          <a:prstGeom prst="rect">
            <a:avLst/>
          </a:prstGeom>
          <a:noFill/>
        </p:spPr>
        <p:txBody>
          <a:bodyPr wrap="square" rtlCol="0">
            <a:spAutoFit/>
          </a:bodyPr>
          <a:lstStyle/>
          <a:p>
            <a:r>
              <a:rPr lang="en-US" dirty="0" smtClean="0"/>
              <a:t>If </a:t>
            </a:r>
            <a:r>
              <a:rPr lang="en-US" dirty="0"/>
              <a:t>you </a:t>
            </a:r>
            <a:r>
              <a:rPr lang="en-US" dirty="0" smtClean="0"/>
              <a:t>are connected to audio through your computer or used the “call me” option, </a:t>
            </a:r>
            <a:r>
              <a:rPr lang="en-US" dirty="0"/>
              <a:t>select the raise hand icon </a:t>
            </a:r>
            <a:r>
              <a:rPr lang="en-US" dirty="0" smtClean="0"/>
              <a:t>    located on the top right above </a:t>
            </a:r>
            <a:r>
              <a:rPr lang="en-US" dirty="0"/>
              <a:t>the chat </a:t>
            </a:r>
            <a:r>
              <a:rPr lang="en-US" dirty="0" smtClean="0"/>
              <a:t>window.  </a:t>
            </a:r>
            <a:r>
              <a:rPr lang="en-US" b="1" dirty="0" smtClean="0"/>
              <a:t>Note</a:t>
            </a:r>
            <a:r>
              <a:rPr lang="en-US" dirty="0" smtClean="0"/>
              <a:t>: </a:t>
            </a:r>
            <a:r>
              <a:rPr lang="en-US" dirty="0"/>
              <a:t>#2 </a:t>
            </a:r>
            <a:r>
              <a:rPr lang="en-US" dirty="0" smtClean="0"/>
              <a:t>only works if you dialed into the meeting. </a:t>
            </a:r>
            <a:r>
              <a:rPr lang="en-US" dirty="0"/>
              <a:t>   </a:t>
            </a:r>
            <a:endParaRPr lang="en-US" dirty="0" smtClean="0"/>
          </a:p>
          <a:p>
            <a:pPr lvl="1"/>
            <a:r>
              <a:rPr lang="en-US" dirty="0"/>
              <a:t>Please remember to state your name and affiliation before making your comment</a:t>
            </a:r>
            <a:r>
              <a:rPr lang="en-US" dirty="0" smtClean="0"/>
              <a:t>.</a:t>
            </a:r>
            <a:br>
              <a:rPr lang="en-US" dirty="0" smtClean="0"/>
            </a:br>
            <a:r>
              <a:rPr lang="en-US" sz="825" dirty="0"/>
              <a:t>  </a:t>
            </a:r>
          </a:p>
          <a:p>
            <a:r>
              <a:rPr lang="en-US" dirty="0" smtClean="0"/>
              <a:t>If you need technical assistance during the meeting, please send </a:t>
            </a:r>
            <a:r>
              <a:rPr lang="en-US" dirty="0"/>
              <a:t>a </a:t>
            </a:r>
            <a:r>
              <a:rPr lang="en-US" dirty="0" smtClean="0"/>
              <a:t>chat </a:t>
            </a:r>
            <a:r>
              <a:rPr lang="en-US" dirty="0"/>
              <a:t>to the event </a:t>
            </a:r>
            <a:r>
              <a:rPr lang="en-US" dirty="0" smtClean="0"/>
              <a:t>producer.</a:t>
            </a:r>
          </a:p>
          <a:p>
            <a:endParaRPr lang="en-US" sz="825" dirty="0"/>
          </a:p>
          <a:p>
            <a:pPr marL="0" indent="0">
              <a:buNone/>
            </a:pPr>
            <a:endParaRPr lang="en-US" sz="825" dirty="0"/>
          </a:p>
          <a:p>
            <a:r>
              <a:rPr lang="en-US" dirty="0" smtClean="0"/>
              <a:t>You may also send your question via chat to all panelists.</a:t>
            </a:r>
          </a:p>
        </p:txBody>
      </p:sp>
      <p:pic>
        <p:nvPicPr>
          <p:cNvPr id="6" name="Picture 5"/>
          <p:cNvPicPr>
            <a:picLocks noChangeAspect="1"/>
          </p:cNvPicPr>
          <p:nvPr/>
        </p:nvPicPr>
        <p:blipFill>
          <a:blip r:embed="rId3"/>
          <a:stretch>
            <a:fillRect/>
          </a:stretch>
        </p:blipFill>
        <p:spPr>
          <a:xfrm>
            <a:off x="1593237" y="1862203"/>
            <a:ext cx="235563" cy="347597"/>
          </a:xfrm>
          <a:prstGeom prst="rect">
            <a:avLst/>
          </a:prstGeom>
        </p:spPr>
      </p:pic>
    </p:spTree>
    <p:extLst>
      <p:ext uri="{BB962C8B-B14F-4D97-AF65-F5344CB8AC3E}">
        <p14:creationId xmlns:p14="http://schemas.microsoft.com/office/powerpoint/2010/main" val="4062506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324A58"/>
                </a:solidFill>
              </a:rPr>
              <a:t>Today’s Agenda</a:t>
            </a:r>
            <a:endParaRPr lang="en-US" dirty="0">
              <a:solidFill>
                <a:srgbClr val="324A58"/>
              </a:solidFill>
            </a:endParaRP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383948711"/>
              </p:ext>
            </p:extLst>
          </p:nvPr>
        </p:nvGraphicFramePr>
        <p:xfrm>
          <a:off x="457201" y="990600"/>
          <a:ext cx="7848599" cy="2607571"/>
        </p:xfrm>
        <a:graphic>
          <a:graphicData uri="http://schemas.openxmlformats.org/drawingml/2006/table">
            <a:tbl>
              <a:tblPr firstRow="1" firstCol="1" bandRow="1">
                <a:tableStyleId>{B301B821-A1FF-4177-AEE7-76D212191A09}</a:tableStyleId>
              </a:tblPr>
              <a:tblGrid>
                <a:gridCol w="1282823">
                  <a:extLst>
                    <a:ext uri="{9D8B030D-6E8A-4147-A177-3AD203B41FA5}">
                      <a16:colId xmlns:a16="http://schemas.microsoft.com/office/drawing/2014/main" val="1643350198"/>
                    </a:ext>
                  </a:extLst>
                </a:gridCol>
                <a:gridCol w="5041776">
                  <a:extLst>
                    <a:ext uri="{9D8B030D-6E8A-4147-A177-3AD203B41FA5}">
                      <a16:colId xmlns:a16="http://schemas.microsoft.com/office/drawing/2014/main" val="1686932377"/>
                    </a:ext>
                  </a:extLst>
                </a:gridCol>
                <a:gridCol w="1524000">
                  <a:extLst>
                    <a:ext uri="{9D8B030D-6E8A-4147-A177-3AD203B41FA5}">
                      <a16:colId xmlns:a16="http://schemas.microsoft.com/office/drawing/2014/main" val="2613485494"/>
                    </a:ext>
                  </a:extLst>
                </a:gridCol>
              </a:tblGrid>
              <a:tr h="490743">
                <a:tc>
                  <a:txBody>
                    <a:bodyPr/>
                    <a:lstStyle/>
                    <a:p>
                      <a:pPr marL="0" marR="0">
                        <a:spcBef>
                          <a:spcPts val="0"/>
                        </a:spcBef>
                        <a:spcAft>
                          <a:spcPts val="0"/>
                        </a:spcAft>
                      </a:pPr>
                      <a:r>
                        <a:rPr lang="en-US" sz="1400" dirty="0">
                          <a:effectLst/>
                          <a:latin typeface="+mn-lt"/>
                        </a:rPr>
                        <a:t>Time</a:t>
                      </a:r>
                      <a:endParaRPr lang="en-US" sz="1400" dirty="0">
                        <a:effectLst/>
                        <a:latin typeface="+mn-lt"/>
                        <a:ea typeface="Calibri" panose="020F0502020204030204" pitchFamily="34" charset="0"/>
                      </a:endParaRPr>
                    </a:p>
                  </a:txBody>
                  <a:tcPr/>
                </a:tc>
                <a:tc>
                  <a:txBody>
                    <a:bodyPr/>
                    <a:lstStyle/>
                    <a:p>
                      <a:pPr marL="0" marR="0">
                        <a:spcBef>
                          <a:spcPts val="0"/>
                        </a:spcBef>
                        <a:spcAft>
                          <a:spcPts val="0"/>
                        </a:spcAft>
                      </a:pPr>
                      <a:r>
                        <a:rPr lang="en-US" sz="1400" dirty="0" smtClean="0">
                          <a:effectLst/>
                          <a:latin typeface="+mn-lt"/>
                        </a:rPr>
                        <a:t>Topic </a:t>
                      </a:r>
                      <a:endParaRPr lang="en-US" sz="1400" dirty="0">
                        <a:effectLst/>
                        <a:latin typeface="+mn-lt"/>
                        <a:ea typeface="Calibri" panose="020F0502020204030204" pitchFamily="34" charset="0"/>
                      </a:endParaRPr>
                    </a:p>
                  </a:txBody>
                  <a:tcPr/>
                </a:tc>
                <a:tc>
                  <a:txBody>
                    <a:bodyPr/>
                    <a:lstStyle/>
                    <a:p>
                      <a:pPr marL="0" marR="0">
                        <a:spcBef>
                          <a:spcPts val="0"/>
                        </a:spcBef>
                        <a:spcAft>
                          <a:spcPts val="0"/>
                        </a:spcAft>
                      </a:pPr>
                      <a:r>
                        <a:rPr lang="en-US" sz="1400" dirty="0" smtClean="0">
                          <a:effectLst/>
                          <a:latin typeface="+mn-lt"/>
                          <a:ea typeface="Calibri" panose="020F0502020204030204" pitchFamily="34" charset="0"/>
                        </a:rPr>
                        <a:t>Presenter</a:t>
                      </a:r>
                      <a:endParaRPr lang="en-US" sz="1400" dirty="0">
                        <a:effectLst/>
                        <a:latin typeface="+mn-lt"/>
                        <a:ea typeface="Calibri" panose="020F0502020204030204" pitchFamily="34" charset="0"/>
                      </a:endParaRPr>
                    </a:p>
                  </a:txBody>
                  <a:tcPr/>
                </a:tc>
                <a:extLst>
                  <a:ext uri="{0D108BD9-81ED-4DB2-BD59-A6C34878D82A}">
                    <a16:rowId xmlns:a16="http://schemas.microsoft.com/office/drawing/2014/main" val="1834301417"/>
                  </a:ext>
                </a:extLst>
              </a:tr>
              <a:tr h="490743">
                <a:tc>
                  <a:txBody>
                    <a:bodyPr/>
                    <a:lstStyle/>
                    <a:p>
                      <a:pPr marL="0" marR="0">
                        <a:spcBef>
                          <a:spcPts val="0"/>
                        </a:spcBef>
                        <a:spcAft>
                          <a:spcPts val="0"/>
                        </a:spcAft>
                      </a:pPr>
                      <a:r>
                        <a:rPr lang="en-US" sz="1400" b="0" dirty="0" smtClean="0">
                          <a:effectLst/>
                          <a:latin typeface="+mn-lt"/>
                        </a:rPr>
                        <a:t>1:00 – 1:05</a:t>
                      </a:r>
                      <a:endParaRPr lang="en-US" sz="1400" b="0" dirty="0">
                        <a:effectLst/>
                        <a:latin typeface="+mn-lt"/>
                        <a:ea typeface="Calibri" panose="020F0502020204030204" pitchFamily="34" charset="0"/>
                      </a:endParaRPr>
                    </a:p>
                  </a:txBody>
                  <a:tcPr>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b="0" dirty="0" smtClean="0">
                          <a:effectLst/>
                          <a:latin typeface="+mn-lt"/>
                        </a:rPr>
                        <a:t>Welcome</a:t>
                      </a:r>
                      <a:r>
                        <a:rPr lang="en-US" sz="1400" b="0" baseline="0" dirty="0" smtClean="0">
                          <a:effectLst/>
                          <a:latin typeface="+mn-lt"/>
                        </a:rPr>
                        <a:t> and today’s agenda</a:t>
                      </a:r>
                      <a:endParaRPr lang="en-US" sz="1400" b="0" i="1" dirty="0">
                        <a:effectLst/>
                        <a:latin typeface="+mn-lt"/>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a:spcBef>
                          <a:spcPts val="0"/>
                        </a:spcBef>
                        <a:spcAft>
                          <a:spcPts val="0"/>
                        </a:spcAft>
                      </a:pPr>
                      <a:r>
                        <a:rPr lang="en-US" sz="1400" i="0" dirty="0" smtClean="0">
                          <a:effectLst/>
                          <a:latin typeface="+mn-lt"/>
                          <a:ea typeface="Calibri" panose="020F0502020204030204" pitchFamily="34" charset="0"/>
                        </a:rPr>
                        <a:t>Kaitlin</a:t>
                      </a:r>
                      <a:r>
                        <a:rPr lang="en-US" sz="1400" i="0" baseline="0" dirty="0" smtClean="0">
                          <a:effectLst/>
                          <a:latin typeface="+mn-lt"/>
                          <a:ea typeface="Calibri" panose="020F0502020204030204" pitchFamily="34" charset="0"/>
                        </a:rPr>
                        <a:t> McGee</a:t>
                      </a:r>
                      <a:endParaRPr lang="en-US" sz="1400" i="0" dirty="0">
                        <a:effectLst/>
                        <a:latin typeface="+mn-lt"/>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945658973"/>
                  </a:ext>
                </a:extLst>
              </a:tr>
              <a:tr h="567671">
                <a:tc>
                  <a:txBody>
                    <a:bodyPr/>
                    <a:lstStyle/>
                    <a:p>
                      <a:pPr marL="0" marR="0">
                        <a:spcBef>
                          <a:spcPts val="0"/>
                        </a:spcBef>
                        <a:spcAft>
                          <a:spcPts val="0"/>
                        </a:spcAft>
                      </a:pPr>
                      <a:r>
                        <a:rPr lang="en-US" sz="1400" b="0" dirty="0" smtClean="0">
                          <a:effectLst/>
                          <a:latin typeface="+mn-lt"/>
                          <a:ea typeface="Calibri" panose="020F0502020204030204" pitchFamily="34" charset="0"/>
                        </a:rPr>
                        <a:t>1:05 – 2:00</a:t>
                      </a:r>
                      <a:endParaRPr lang="en-US" sz="1400" b="0" dirty="0">
                        <a:effectLst/>
                        <a:latin typeface="+mn-lt"/>
                        <a:ea typeface="Calibri" panose="020F0502020204030204" pitchFamily="34" charset="0"/>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dirty="0" smtClean="0">
                          <a:effectLst/>
                          <a:latin typeface="+mn-lt"/>
                          <a:ea typeface="Calibri" panose="020F0502020204030204" pitchFamily="34" charset="0"/>
                        </a:rPr>
                        <a:t>CPM Enhancements</a:t>
                      </a:r>
                      <a:r>
                        <a:rPr lang="en-US" sz="1400" b="0" i="0" baseline="0" dirty="0" smtClean="0">
                          <a:effectLst/>
                          <a:latin typeface="+mn-lt"/>
                          <a:ea typeface="Calibri" panose="020F0502020204030204" pitchFamily="34" charset="0"/>
                        </a:rPr>
                        <a:t> Track 2 </a:t>
                      </a:r>
                      <a:r>
                        <a:rPr lang="en-US" sz="1400" b="0" i="0" dirty="0" smtClean="0">
                          <a:effectLst/>
                          <a:latin typeface="+mn-lt"/>
                          <a:ea typeface="Calibri" panose="020F0502020204030204" pitchFamily="34" charset="0"/>
                        </a:rPr>
                        <a:t>Straw Proposal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i="0" dirty="0" smtClean="0">
                          <a:effectLst/>
                          <a:latin typeface="+mn-lt"/>
                          <a:ea typeface="Calibri" panose="020F0502020204030204" pitchFamily="34" charset="0"/>
                        </a:rPr>
                        <a:t>CB Hall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002261187"/>
                  </a:ext>
                </a:extLst>
              </a:tr>
              <a:tr h="490743">
                <a:tc>
                  <a:txBody>
                    <a:bodyPr/>
                    <a:lstStyle/>
                    <a:p>
                      <a:pPr marL="0" marR="0">
                        <a:spcBef>
                          <a:spcPts val="0"/>
                        </a:spcBef>
                        <a:spcAft>
                          <a:spcPts val="0"/>
                        </a:spcAft>
                      </a:pPr>
                      <a:r>
                        <a:rPr lang="en-US" sz="1400" b="0" dirty="0" smtClean="0">
                          <a:effectLst/>
                          <a:latin typeface="+mn-lt"/>
                          <a:ea typeface="Calibri" panose="020F0502020204030204" pitchFamily="34" charset="0"/>
                        </a:rPr>
                        <a:t>2:00 – 2:15</a:t>
                      </a:r>
                      <a:endParaRPr lang="en-US" sz="1400" b="0" dirty="0">
                        <a:effectLst/>
                        <a:latin typeface="+mn-lt"/>
                        <a:ea typeface="Calibri" panose="020F0502020204030204" pitchFamily="34" charset="0"/>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baseline="0" dirty="0" smtClean="0">
                          <a:effectLst/>
                          <a:latin typeface="+mn-lt"/>
                          <a:ea typeface="Calibri" panose="020F0502020204030204" pitchFamily="34" charset="0"/>
                        </a:rPr>
                        <a:t>Future tracks / Initiatives</a:t>
                      </a:r>
                      <a:endParaRPr lang="en-US" sz="1400" b="0" i="0" dirty="0" smtClean="0">
                        <a:effectLst/>
                        <a:latin typeface="+mn-lt"/>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i="0" dirty="0" smtClean="0">
                          <a:effectLst/>
                          <a:latin typeface="+mn-lt"/>
                          <a:ea typeface="Calibri" panose="020F0502020204030204" pitchFamily="34" charset="0"/>
                        </a:rPr>
                        <a:t>CB Hall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2304269588"/>
                  </a:ext>
                </a:extLst>
              </a:tr>
              <a:tr h="567671">
                <a:tc>
                  <a:txBody>
                    <a:bodyPr/>
                    <a:lstStyle/>
                    <a:p>
                      <a:pPr marL="0" marR="0">
                        <a:spcBef>
                          <a:spcPts val="0"/>
                        </a:spcBef>
                        <a:spcAft>
                          <a:spcPts val="0"/>
                        </a:spcAft>
                      </a:pPr>
                      <a:r>
                        <a:rPr lang="en-US" sz="1400" b="0" dirty="0" smtClean="0">
                          <a:effectLst/>
                          <a:latin typeface="+mn-lt"/>
                        </a:rPr>
                        <a:t>2:15 – 2:30</a:t>
                      </a:r>
                      <a:endParaRPr lang="en-US" sz="1400" b="0" dirty="0">
                        <a:effectLst/>
                        <a:latin typeface="+mn-lt"/>
                        <a:ea typeface="Calibri" panose="020F0502020204030204" pitchFamily="34" charset="0"/>
                      </a:endParaRPr>
                    </a:p>
                  </a:txBody>
                  <a:tcPr>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400" b="0" i="0" dirty="0" smtClean="0">
                          <a:effectLst/>
                          <a:latin typeface="+mn-lt"/>
                          <a:ea typeface="Calibri" panose="020F0502020204030204" pitchFamily="34" charset="0"/>
                        </a:rPr>
                        <a:t>Next Steps and Schedule Options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i="0" dirty="0" smtClean="0">
                          <a:effectLst/>
                          <a:latin typeface="+mn-lt"/>
                          <a:ea typeface="Calibri" panose="020F0502020204030204" pitchFamily="34" charset="0"/>
                        </a:rPr>
                        <a:t>Kaitlin</a:t>
                      </a:r>
                      <a:r>
                        <a:rPr lang="en-US" sz="1400" i="0" baseline="0" dirty="0" smtClean="0">
                          <a:effectLst/>
                          <a:latin typeface="+mn-lt"/>
                          <a:ea typeface="Calibri" panose="020F0502020204030204" pitchFamily="34" charset="0"/>
                        </a:rPr>
                        <a:t> McGee</a:t>
                      </a:r>
                      <a:endParaRPr lang="en-US" sz="1400" i="0" dirty="0" smtClean="0">
                        <a:effectLst/>
                        <a:latin typeface="+mn-lt"/>
                        <a:ea typeface="Calibri" panose="020F050202020403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224307763"/>
                  </a:ext>
                </a:extLst>
              </a:tr>
            </a:tbl>
          </a:graphicData>
        </a:graphic>
      </p:graphicFrame>
    </p:spTree>
    <p:extLst>
      <p:ext uri="{BB962C8B-B14F-4D97-AF65-F5344CB8AC3E}">
        <p14:creationId xmlns:p14="http://schemas.microsoft.com/office/powerpoint/2010/main" val="18880818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60438"/>
          </a:xfrm>
        </p:spPr>
        <p:txBody>
          <a:bodyPr/>
          <a:lstStyle/>
          <a:p>
            <a:r>
              <a:rPr lang="en-US" dirty="0" smtClean="0">
                <a:solidFill>
                  <a:srgbClr val="324A58"/>
                </a:solidFill>
              </a:rPr>
              <a:t>CAISO Policy Initiative Stakeholder Process</a:t>
            </a:r>
            <a:endParaRPr lang="en-US" dirty="0">
              <a:solidFill>
                <a:srgbClr val="324A58"/>
              </a:solidFill>
            </a:endParaRP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5</a:t>
            </a:fld>
            <a:endParaRPr lang="en-US" altLang="en-US"/>
          </a:p>
        </p:txBody>
      </p:sp>
      <p:pic>
        <p:nvPicPr>
          <p:cNvPr id="3" name="Content Placeholder 2"/>
          <p:cNvPicPr>
            <a:picLocks noGrp="1" noChangeAspect="1"/>
          </p:cNvPicPr>
          <p:nvPr>
            <p:ph idx="1"/>
          </p:nvPr>
        </p:nvPicPr>
        <p:blipFill>
          <a:blip r:embed="rId3"/>
          <a:stretch>
            <a:fillRect/>
          </a:stretch>
        </p:blipFill>
        <p:spPr>
          <a:xfrm>
            <a:off x="457200" y="1295400"/>
            <a:ext cx="8229600" cy="1966441"/>
          </a:xfrm>
          <a:prstGeom prst="rect">
            <a:avLst/>
          </a:prstGeom>
        </p:spPr>
      </p:pic>
      <p:cxnSp>
        <p:nvCxnSpPr>
          <p:cNvPr id="8" name="Straight Arrow Connector 7"/>
          <p:cNvCxnSpPr/>
          <p:nvPr/>
        </p:nvCxnSpPr>
        <p:spPr>
          <a:xfrm flipV="1">
            <a:off x="1295400" y="2971800"/>
            <a:ext cx="0" cy="685800"/>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0" name="Round Same Side Corner Rectangle 9"/>
          <p:cNvSpPr/>
          <p:nvPr/>
        </p:nvSpPr>
        <p:spPr bwMode="auto">
          <a:xfrm>
            <a:off x="685800" y="3796457"/>
            <a:ext cx="1219200" cy="344720"/>
          </a:xfrm>
          <a:prstGeom prst="round2SameRect">
            <a:avLst/>
          </a:prstGeom>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We are here</a:t>
            </a:r>
            <a:endParaRPr lang="en-US" sz="1400" dirty="0"/>
          </a:p>
        </p:txBody>
      </p:sp>
    </p:spTree>
    <p:extLst>
      <p:ext uri="{BB962C8B-B14F-4D97-AF65-F5344CB8AC3E}">
        <p14:creationId xmlns:p14="http://schemas.microsoft.com/office/powerpoint/2010/main" val="23020699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43000" y="2209800"/>
            <a:ext cx="6629400" cy="1569660"/>
          </a:xfrm>
          <a:prstGeom prst="rect">
            <a:avLst/>
          </a:prstGeom>
          <a:noFill/>
        </p:spPr>
        <p:txBody>
          <a:bodyPr wrap="square" rtlCol="0">
            <a:spAutoFit/>
          </a:bodyPr>
          <a:lstStyle/>
          <a:p>
            <a:pPr algn="ctr"/>
            <a:endParaRPr lang="en-US" sz="3200" b="1" dirty="0" smtClean="0">
              <a:solidFill>
                <a:srgbClr val="4F758B"/>
              </a:solidFill>
            </a:endParaRPr>
          </a:p>
          <a:p>
            <a:pPr algn="ctr"/>
            <a:endParaRPr lang="en-US" sz="3200" b="1" dirty="0">
              <a:solidFill>
                <a:srgbClr val="4F758B"/>
              </a:solidFill>
            </a:endParaRPr>
          </a:p>
          <a:p>
            <a:pPr algn="ctr"/>
            <a:r>
              <a:rPr lang="en-US" sz="3200" b="1" dirty="0" smtClean="0">
                <a:solidFill>
                  <a:srgbClr val="4F758B"/>
                </a:solidFill>
              </a:rPr>
              <a:t>Straw Proposal</a:t>
            </a:r>
            <a:endParaRPr lang="en-US" sz="3200" b="1" dirty="0">
              <a:solidFill>
                <a:srgbClr val="4F758B"/>
              </a:solidFill>
            </a:endParaRPr>
          </a:p>
        </p:txBody>
      </p:sp>
    </p:spTree>
    <p:extLst>
      <p:ext uri="{BB962C8B-B14F-4D97-AF65-F5344CB8AC3E}">
        <p14:creationId xmlns:p14="http://schemas.microsoft.com/office/powerpoint/2010/main" val="3637440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81000"/>
            <a:ext cx="7696200" cy="723462"/>
          </a:xfrm>
        </p:spPr>
        <p:txBody>
          <a:bodyPr/>
          <a:lstStyle/>
          <a:p>
            <a:r>
              <a:rPr lang="en-US" sz="2200" u="sng" dirty="0" smtClean="0">
                <a:solidFill>
                  <a:srgbClr val="324A58"/>
                </a:solidFill>
              </a:rPr>
              <a:t>Straw Proposal</a:t>
            </a:r>
            <a:r>
              <a:rPr lang="en-US" sz="2200" dirty="0" smtClean="0">
                <a:solidFill>
                  <a:srgbClr val="324A58"/>
                </a:solidFill>
              </a:rPr>
              <a:t>: Increase </a:t>
            </a:r>
            <a:r>
              <a:rPr lang="en-US" sz="2200" dirty="0">
                <a:solidFill>
                  <a:srgbClr val="324A58"/>
                </a:solidFill>
              </a:rPr>
              <a:t>the CPM soft offer cap from $</a:t>
            </a:r>
            <a:r>
              <a:rPr lang="en-US" sz="2200" dirty="0" smtClean="0">
                <a:solidFill>
                  <a:srgbClr val="324A58"/>
                </a:solidFill>
              </a:rPr>
              <a:t>6.31/kW-month </a:t>
            </a:r>
            <a:r>
              <a:rPr lang="en-US" sz="2200" dirty="0">
                <a:solidFill>
                  <a:srgbClr val="324A58"/>
                </a:solidFill>
              </a:rPr>
              <a:t>to $</a:t>
            </a:r>
            <a:r>
              <a:rPr lang="en-US" sz="2200" dirty="0" smtClean="0">
                <a:solidFill>
                  <a:srgbClr val="324A58"/>
                </a:solidFill>
              </a:rPr>
              <a:t>7.34/kW-month</a:t>
            </a:r>
            <a:endParaRPr lang="en-US" sz="2200" dirty="0">
              <a:solidFill>
                <a:srgbClr val="324A58"/>
              </a:solidFill>
            </a:endParaRP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7</a:t>
            </a:fld>
            <a:endParaRPr lang="en-US" altLang="en-US"/>
          </a:p>
        </p:txBody>
      </p:sp>
      <p:sp>
        <p:nvSpPr>
          <p:cNvPr id="18" name="Content Placeholder 2"/>
          <p:cNvSpPr txBox="1">
            <a:spLocks/>
          </p:cNvSpPr>
          <p:nvPr/>
        </p:nvSpPr>
        <p:spPr>
          <a:xfrm>
            <a:off x="1143000" y="2095500"/>
            <a:ext cx="7543800" cy="419100"/>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a:t>$</a:t>
            </a:r>
            <a:r>
              <a:rPr lang="en-US" sz="2000" dirty="0" smtClean="0"/>
              <a:t>7.34/kW-month </a:t>
            </a:r>
            <a:r>
              <a:rPr lang="en-US" sz="2000" dirty="0"/>
              <a:t>is </a:t>
            </a:r>
            <a:r>
              <a:rPr lang="en-US" sz="2000" dirty="0" smtClean="0"/>
              <a:t>based </a:t>
            </a:r>
            <a:r>
              <a:rPr lang="en-US" sz="2000" dirty="0"/>
              <a:t>on the ISO tariff-defined methodology for deriving the soft offer cap, using updated CEC-provided combined cycle going-forward fixed costs</a:t>
            </a:r>
            <a:endParaRPr lang="en-US" sz="2000" dirty="0" smtClean="0"/>
          </a:p>
        </p:txBody>
      </p:sp>
      <p:sp>
        <p:nvSpPr>
          <p:cNvPr id="19" name="TextBox 18"/>
          <p:cNvSpPr txBox="1"/>
          <p:nvPr/>
        </p:nvSpPr>
        <p:spPr>
          <a:xfrm>
            <a:off x="685800" y="2057400"/>
            <a:ext cx="457200" cy="457200"/>
          </a:xfrm>
          <a:prstGeom prst="rect">
            <a:avLst/>
          </a:prstGeom>
          <a:noFill/>
        </p:spPr>
        <p:txBody>
          <a:bodyPr wrap="square" rtlCol="0">
            <a:spAutoFit/>
          </a:bodyPr>
          <a:lstStyle/>
          <a:p>
            <a:r>
              <a:rPr lang="en-US" sz="3000" dirty="0" smtClean="0">
                <a:solidFill>
                  <a:srgbClr val="00B050"/>
                </a:solidFill>
                <a:sym typeface="Wingdings" panose="05000000000000000000" pitchFamily="2" charset="2"/>
              </a:rPr>
              <a:t></a:t>
            </a:r>
            <a:endParaRPr lang="en-US" sz="3000" dirty="0">
              <a:solidFill>
                <a:srgbClr val="00B050"/>
              </a:solidFill>
            </a:endParaRPr>
          </a:p>
        </p:txBody>
      </p:sp>
      <p:sp>
        <p:nvSpPr>
          <p:cNvPr id="22" name="Content Placeholder 2"/>
          <p:cNvSpPr txBox="1">
            <a:spLocks/>
          </p:cNvSpPr>
          <p:nvPr/>
        </p:nvSpPr>
        <p:spPr>
          <a:xfrm>
            <a:off x="1143000" y="3314700"/>
            <a:ext cx="7543800" cy="419100"/>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t>The </a:t>
            </a:r>
            <a:r>
              <a:rPr lang="en-US" sz="2000" dirty="0"/>
              <a:t>ISO tariff-defined methodology for deriving the CPM soft offer cap is still reasonable and relevant until a broader relook of the ISO’s RA processes can be </a:t>
            </a:r>
            <a:r>
              <a:rPr lang="en-US" sz="2000" dirty="0" smtClean="0"/>
              <a:t>completed</a:t>
            </a:r>
          </a:p>
          <a:p>
            <a:pPr marL="0" indent="0">
              <a:buNone/>
            </a:pPr>
            <a:endParaRPr lang="en-US" sz="2000" dirty="0"/>
          </a:p>
        </p:txBody>
      </p:sp>
      <p:sp>
        <p:nvSpPr>
          <p:cNvPr id="23" name="TextBox 22"/>
          <p:cNvSpPr txBox="1"/>
          <p:nvPr/>
        </p:nvSpPr>
        <p:spPr>
          <a:xfrm>
            <a:off x="685800" y="3276600"/>
            <a:ext cx="457200" cy="457200"/>
          </a:xfrm>
          <a:prstGeom prst="rect">
            <a:avLst/>
          </a:prstGeom>
          <a:noFill/>
        </p:spPr>
        <p:txBody>
          <a:bodyPr wrap="square" rtlCol="0">
            <a:spAutoFit/>
          </a:bodyPr>
          <a:lstStyle/>
          <a:p>
            <a:r>
              <a:rPr lang="en-US" sz="3000" dirty="0" smtClean="0">
                <a:solidFill>
                  <a:srgbClr val="00B050"/>
                </a:solidFill>
                <a:sym typeface="Wingdings" panose="05000000000000000000" pitchFamily="2" charset="2"/>
              </a:rPr>
              <a:t></a:t>
            </a:r>
            <a:endParaRPr lang="en-US" sz="3000" dirty="0">
              <a:solidFill>
                <a:srgbClr val="00B050"/>
              </a:solidFill>
            </a:endParaRPr>
          </a:p>
        </p:txBody>
      </p:sp>
      <p:sp>
        <p:nvSpPr>
          <p:cNvPr id="24" name="Content Placeholder 2"/>
          <p:cNvSpPr txBox="1">
            <a:spLocks/>
          </p:cNvSpPr>
          <p:nvPr/>
        </p:nvSpPr>
        <p:spPr>
          <a:xfrm>
            <a:off x="1143000" y="4610100"/>
            <a:ext cx="7543800" cy="419100"/>
          </a:xfrm>
          <a:prstGeom prst="rect">
            <a:avLst/>
          </a:prstGeom>
        </p:spPr>
        <p:txBody>
          <a:bodyPr/>
          <a:lstStyle>
            <a:lvl1pPr marL="342900" indent="-3429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sz="2000" dirty="0" smtClean="0"/>
              <a:t>The </a:t>
            </a:r>
            <a:r>
              <a:rPr lang="en-US" sz="2000" dirty="0"/>
              <a:t>proposed increase to the soft offer cap accounts for recent inflation and is directionally appropriate, given the increase in bilateral capacity prices over recent years</a:t>
            </a:r>
          </a:p>
        </p:txBody>
      </p:sp>
      <p:sp>
        <p:nvSpPr>
          <p:cNvPr id="25" name="TextBox 24"/>
          <p:cNvSpPr txBox="1"/>
          <p:nvPr/>
        </p:nvSpPr>
        <p:spPr>
          <a:xfrm>
            <a:off x="685800" y="4572000"/>
            <a:ext cx="457200" cy="457200"/>
          </a:xfrm>
          <a:prstGeom prst="rect">
            <a:avLst/>
          </a:prstGeom>
          <a:noFill/>
        </p:spPr>
        <p:txBody>
          <a:bodyPr wrap="square" rtlCol="0">
            <a:spAutoFit/>
          </a:bodyPr>
          <a:lstStyle/>
          <a:p>
            <a:r>
              <a:rPr lang="en-US" sz="3000" dirty="0" smtClean="0">
                <a:solidFill>
                  <a:srgbClr val="00B050"/>
                </a:solidFill>
                <a:sym typeface="Wingdings" panose="05000000000000000000" pitchFamily="2" charset="2"/>
              </a:rPr>
              <a:t></a:t>
            </a:r>
            <a:endParaRPr lang="en-US" sz="3000" dirty="0">
              <a:solidFill>
                <a:srgbClr val="00B050"/>
              </a:solidFill>
            </a:endParaRPr>
          </a:p>
        </p:txBody>
      </p:sp>
      <p:sp>
        <p:nvSpPr>
          <p:cNvPr id="3" name="TextBox 2"/>
          <p:cNvSpPr txBox="1"/>
          <p:nvPr/>
        </p:nvSpPr>
        <p:spPr>
          <a:xfrm>
            <a:off x="685800" y="1600200"/>
            <a:ext cx="2057400" cy="400110"/>
          </a:xfrm>
          <a:prstGeom prst="rect">
            <a:avLst/>
          </a:prstGeom>
          <a:noFill/>
        </p:spPr>
        <p:txBody>
          <a:bodyPr wrap="square" rtlCol="0">
            <a:spAutoFit/>
          </a:bodyPr>
          <a:lstStyle/>
          <a:p>
            <a:r>
              <a:rPr lang="en-US" sz="2000" b="1" dirty="0" smtClean="0"/>
              <a:t>Justifications</a:t>
            </a:r>
            <a:endParaRPr lang="en-US" sz="2000" b="1" dirty="0"/>
          </a:p>
        </p:txBody>
      </p:sp>
    </p:spTree>
    <p:extLst>
      <p:ext uri="{BB962C8B-B14F-4D97-AF65-F5344CB8AC3E}">
        <p14:creationId xmlns:p14="http://schemas.microsoft.com/office/powerpoint/2010/main" val="2620260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22" grpId="0"/>
      <p:bldP spid="2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81000"/>
            <a:ext cx="8382000" cy="723462"/>
          </a:xfrm>
        </p:spPr>
        <p:txBody>
          <a:bodyPr/>
          <a:lstStyle/>
          <a:p>
            <a:r>
              <a:rPr lang="en-US" sz="2200" dirty="0">
                <a:solidFill>
                  <a:srgbClr val="324A58"/>
                </a:solidFill>
              </a:rPr>
              <a:t>$</a:t>
            </a:r>
            <a:r>
              <a:rPr lang="en-US" sz="2200" dirty="0" smtClean="0">
                <a:solidFill>
                  <a:srgbClr val="324A58"/>
                </a:solidFill>
              </a:rPr>
              <a:t>7.34/kW-month is based </a:t>
            </a:r>
            <a:r>
              <a:rPr lang="en-US" sz="2200" dirty="0">
                <a:solidFill>
                  <a:srgbClr val="324A58"/>
                </a:solidFill>
              </a:rPr>
              <a:t>on the ISO tariff-defined </a:t>
            </a:r>
            <a:r>
              <a:rPr lang="en-US" sz="2200" dirty="0" smtClean="0">
                <a:solidFill>
                  <a:srgbClr val="324A58"/>
                </a:solidFill>
              </a:rPr>
              <a:t>methodology, </a:t>
            </a:r>
            <a:r>
              <a:rPr lang="en-US" sz="2200" dirty="0">
                <a:solidFill>
                  <a:srgbClr val="324A58"/>
                </a:solidFill>
              </a:rPr>
              <a:t>using updated CEC-provided </a:t>
            </a:r>
            <a:r>
              <a:rPr lang="en-US" sz="2200" dirty="0" smtClean="0">
                <a:solidFill>
                  <a:srgbClr val="324A58"/>
                </a:solidFill>
              </a:rPr>
              <a:t>CCGT going-forward </a:t>
            </a:r>
            <a:r>
              <a:rPr lang="en-US" sz="2200" dirty="0">
                <a:solidFill>
                  <a:srgbClr val="324A58"/>
                </a:solidFill>
              </a:rPr>
              <a:t>fixed </a:t>
            </a:r>
            <a:r>
              <a:rPr lang="en-US" sz="2200" dirty="0" smtClean="0">
                <a:solidFill>
                  <a:srgbClr val="324A58"/>
                </a:solidFill>
              </a:rPr>
              <a:t>costs</a:t>
            </a:r>
            <a:endParaRPr lang="en-US" sz="2200" dirty="0">
              <a:solidFill>
                <a:srgbClr val="324A58"/>
              </a:solidFill>
            </a:endParaRP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8</a:t>
            </a:fld>
            <a:endParaRPr lang="en-US" altLang="en-US"/>
          </a:p>
        </p:txBody>
      </p:sp>
      <p:graphicFrame>
        <p:nvGraphicFramePr>
          <p:cNvPr id="5" name="Table 4"/>
          <p:cNvGraphicFramePr>
            <a:graphicFrameLocks noGrp="1"/>
          </p:cNvGraphicFramePr>
          <p:nvPr>
            <p:extLst>
              <p:ext uri="{D42A27DB-BD31-4B8C-83A1-F6EECF244321}">
                <p14:modId xmlns:p14="http://schemas.microsoft.com/office/powerpoint/2010/main" val="165574483"/>
              </p:ext>
            </p:extLst>
          </p:nvPr>
        </p:nvGraphicFramePr>
        <p:xfrm>
          <a:off x="716281" y="1683771"/>
          <a:ext cx="6217920" cy="3708400"/>
        </p:xfrm>
        <a:graphic>
          <a:graphicData uri="http://schemas.openxmlformats.org/drawingml/2006/table">
            <a:tbl>
              <a:tblPr firstRow="1" bandRow="1">
                <a:tableStyleId>{5C22544A-7EE6-4342-B048-85BDC9FD1C3A}</a:tableStyleId>
              </a:tblPr>
              <a:tblGrid>
                <a:gridCol w="3017520">
                  <a:extLst>
                    <a:ext uri="{9D8B030D-6E8A-4147-A177-3AD203B41FA5}">
                      <a16:colId xmlns:a16="http://schemas.microsoft.com/office/drawing/2014/main" val="2294954765"/>
                    </a:ext>
                  </a:extLst>
                </a:gridCol>
                <a:gridCol w="1066800">
                  <a:extLst>
                    <a:ext uri="{9D8B030D-6E8A-4147-A177-3AD203B41FA5}">
                      <a16:colId xmlns:a16="http://schemas.microsoft.com/office/drawing/2014/main" val="3830613089"/>
                    </a:ext>
                  </a:extLst>
                </a:gridCol>
                <a:gridCol w="1066800">
                  <a:extLst>
                    <a:ext uri="{9D8B030D-6E8A-4147-A177-3AD203B41FA5}">
                      <a16:colId xmlns:a16="http://schemas.microsoft.com/office/drawing/2014/main" val="738399669"/>
                    </a:ext>
                  </a:extLst>
                </a:gridCol>
                <a:gridCol w="1066800">
                  <a:extLst>
                    <a:ext uri="{9D8B030D-6E8A-4147-A177-3AD203B41FA5}">
                      <a16:colId xmlns:a16="http://schemas.microsoft.com/office/drawing/2014/main" val="3281182935"/>
                    </a:ext>
                  </a:extLst>
                </a:gridCol>
              </a:tblGrid>
              <a:tr h="370840">
                <a:tc>
                  <a:txBody>
                    <a:bodyPr/>
                    <a:lstStyle/>
                    <a:p>
                      <a:r>
                        <a:rPr lang="en-US" sz="1800" dirty="0" smtClean="0"/>
                        <a:t>Soft</a:t>
                      </a:r>
                      <a:r>
                        <a:rPr lang="en-US" sz="1800" baseline="0" dirty="0" smtClean="0"/>
                        <a:t> Offer Cap Derivation</a:t>
                      </a:r>
                      <a:endParaRPr lang="en-US" sz="1800" dirty="0"/>
                    </a:p>
                  </a:txBody>
                  <a:tcPr/>
                </a:tc>
                <a:tc>
                  <a:txBody>
                    <a:bodyPr/>
                    <a:lstStyle/>
                    <a:p>
                      <a:r>
                        <a:rPr lang="en-US" sz="1800" dirty="0" smtClean="0"/>
                        <a:t>2014</a:t>
                      </a:r>
                      <a:endParaRPr lang="en-US" sz="1800" dirty="0"/>
                    </a:p>
                  </a:txBody>
                  <a:tcPr/>
                </a:tc>
                <a:tc>
                  <a:txBody>
                    <a:bodyPr/>
                    <a:lstStyle/>
                    <a:p>
                      <a:r>
                        <a:rPr lang="en-US" sz="1800" dirty="0" smtClean="0"/>
                        <a:t>2018</a:t>
                      </a:r>
                      <a:endParaRPr lang="en-US" sz="1800" dirty="0"/>
                    </a:p>
                  </a:txBody>
                  <a:tcPr/>
                </a:tc>
                <a:tc>
                  <a:txBody>
                    <a:bodyPr/>
                    <a:lstStyle/>
                    <a:p>
                      <a:r>
                        <a:rPr lang="en-US" sz="1800" dirty="0" smtClean="0"/>
                        <a:t>2023</a:t>
                      </a:r>
                      <a:endParaRPr lang="en-US" sz="1800" dirty="0"/>
                    </a:p>
                  </a:txBody>
                  <a:tcPr/>
                </a:tc>
                <a:extLst>
                  <a:ext uri="{0D108BD9-81ED-4DB2-BD59-A6C34878D82A}">
                    <a16:rowId xmlns:a16="http://schemas.microsoft.com/office/drawing/2014/main" val="3965502884"/>
                  </a:ext>
                </a:extLst>
              </a:tr>
              <a:tr h="370840">
                <a:tc>
                  <a:txBody>
                    <a:bodyPr/>
                    <a:lstStyle/>
                    <a:p>
                      <a:pPr marL="0" indent="0">
                        <a:buNone/>
                      </a:pPr>
                      <a:r>
                        <a:rPr lang="en-US" sz="1800" dirty="0" smtClean="0"/>
                        <a:t>Technology</a:t>
                      </a:r>
                      <a:endParaRPr lang="en-US" sz="1800" dirty="0"/>
                    </a:p>
                  </a:txBody>
                  <a:tcPr/>
                </a:tc>
                <a:tc>
                  <a:txBody>
                    <a:bodyPr/>
                    <a:lstStyle/>
                    <a:p>
                      <a:r>
                        <a:rPr lang="en-US" sz="1800" dirty="0" smtClean="0"/>
                        <a:t>CCGT</a:t>
                      </a:r>
                      <a:endParaRPr lang="en-US" sz="1800" dirty="0"/>
                    </a:p>
                  </a:txBody>
                  <a:tcPr/>
                </a:tc>
                <a:tc>
                  <a:txBody>
                    <a:bodyPr/>
                    <a:lstStyle/>
                    <a:p>
                      <a:r>
                        <a:rPr lang="en-US" sz="1800" dirty="0" smtClean="0"/>
                        <a:t>CCGT</a:t>
                      </a:r>
                      <a:endParaRPr lang="en-US" sz="1800" dirty="0"/>
                    </a:p>
                  </a:txBody>
                  <a:tcPr/>
                </a:tc>
                <a:tc>
                  <a:txBody>
                    <a:bodyPr/>
                    <a:lstStyle/>
                    <a:p>
                      <a:r>
                        <a:rPr lang="en-US" sz="1800" dirty="0" smtClean="0"/>
                        <a:t>CCGT</a:t>
                      </a:r>
                      <a:endParaRPr lang="en-US" sz="1800" dirty="0"/>
                    </a:p>
                  </a:txBody>
                  <a:tcPr/>
                </a:tc>
                <a:extLst>
                  <a:ext uri="{0D108BD9-81ED-4DB2-BD59-A6C34878D82A}">
                    <a16:rowId xmlns:a16="http://schemas.microsoft.com/office/drawing/2014/main" val="213332399"/>
                  </a:ext>
                </a:extLst>
              </a:tr>
              <a:tr h="370840">
                <a:tc>
                  <a:txBody>
                    <a:bodyPr/>
                    <a:lstStyle/>
                    <a:p>
                      <a:pPr marL="0" indent="0">
                        <a:buNone/>
                      </a:pPr>
                      <a:r>
                        <a:rPr lang="en-US" sz="1800" dirty="0" smtClean="0"/>
                        <a:t>Capacity</a:t>
                      </a:r>
                      <a:endParaRPr lang="en-US" sz="1800" dirty="0"/>
                    </a:p>
                  </a:txBody>
                  <a:tcPr/>
                </a:tc>
                <a:tc>
                  <a:txBody>
                    <a:bodyPr/>
                    <a:lstStyle/>
                    <a:p>
                      <a:r>
                        <a:rPr lang="en-US" sz="1800" dirty="0" smtClean="0"/>
                        <a:t>550 MW</a:t>
                      </a:r>
                      <a:endParaRPr lang="en-US" sz="1800" dirty="0"/>
                    </a:p>
                  </a:txBody>
                  <a:tcPr/>
                </a:tc>
                <a:tc>
                  <a:txBody>
                    <a:bodyPr/>
                    <a:lstStyle/>
                    <a:p>
                      <a:r>
                        <a:rPr lang="en-US" sz="1800" dirty="0" smtClean="0"/>
                        <a:t>700 MW</a:t>
                      </a:r>
                      <a:endParaRPr lang="en-US" sz="1800" dirty="0"/>
                    </a:p>
                  </a:txBody>
                  <a:tcPr/>
                </a:tc>
                <a:tc>
                  <a:txBody>
                    <a:bodyPr/>
                    <a:lstStyle/>
                    <a:p>
                      <a:r>
                        <a:rPr lang="en-US" sz="1800" dirty="0" smtClean="0"/>
                        <a:t>550 MW</a:t>
                      </a:r>
                      <a:endParaRPr lang="en-US" sz="1800" dirty="0"/>
                    </a:p>
                  </a:txBody>
                  <a:tcPr/>
                </a:tc>
                <a:extLst>
                  <a:ext uri="{0D108BD9-81ED-4DB2-BD59-A6C34878D82A}">
                    <a16:rowId xmlns:a16="http://schemas.microsoft.com/office/drawing/2014/main" val="1028885113"/>
                  </a:ext>
                </a:extLst>
              </a:tr>
              <a:tr h="370840">
                <a:tc>
                  <a:txBody>
                    <a:bodyPr/>
                    <a:lstStyle/>
                    <a:p>
                      <a:pPr marL="0" indent="0">
                        <a:buNone/>
                      </a:pPr>
                      <a:r>
                        <a:rPr lang="en-US" sz="1800" dirty="0" smtClean="0"/>
                        <a:t>A. Insurance ($/kW-year)</a:t>
                      </a:r>
                      <a:endParaRPr lang="en-US" sz="1800" dirty="0"/>
                    </a:p>
                  </a:txBody>
                  <a:tcPr/>
                </a:tc>
                <a:tc>
                  <a:txBody>
                    <a:bodyPr/>
                    <a:lstStyle/>
                    <a:p>
                      <a:r>
                        <a:rPr lang="en-US" sz="1800" dirty="0" smtClean="0"/>
                        <a:t>$8.09</a:t>
                      </a:r>
                      <a:endParaRPr lang="en-US" sz="1800" dirty="0"/>
                    </a:p>
                  </a:txBody>
                  <a:tcPr/>
                </a:tc>
                <a:tc>
                  <a:txBody>
                    <a:bodyPr/>
                    <a:lstStyle/>
                    <a:p>
                      <a:r>
                        <a:rPr lang="en-US" sz="1800" dirty="0" smtClean="0"/>
                        <a:t>$7.10</a:t>
                      </a:r>
                      <a:endParaRPr lang="en-US" sz="1800" dirty="0"/>
                    </a:p>
                  </a:txBody>
                  <a:tcPr/>
                </a:tc>
                <a:tc>
                  <a:txBody>
                    <a:bodyPr/>
                    <a:lstStyle/>
                    <a:p>
                      <a:r>
                        <a:rPr lang="en-US" sz="1800" dirty="0" smtClean="0"/>
                        <a:t>$9.32</a:t>
                      </a:r>
                      <a:endParaRPr lang="en-US" sz="1800" dirty="0"/>
                    </a:p>
                  </a:txBody>
                  <a:tcPr/>
                </a:tc>
                <a:extLst>
                  <a:ext uri="{0D108BD9-81ED-4DB2-BD59-A6C34878D82A}">
                    <a16:rowId xmlns:a16="http://schemas.microsoft.com/office/drawing/2014/main" val="3476352084"/>
                  </a:ext>
                </a:extLst>
              </a:tr>
              <a:tr h="370840">
                <a:tc>
                  <a:txBody>
                    <a:bodyPr/>
                    <a:lstStyle/>
                    <a:p>
                      <a:r>
                        <a:rPr lang="en-US" sz="1800" dirty="0" smtClean="0"/>
                        <a:t>B. Ad</a:t>
                      </a:r>
                      <a:r>
                        <a:rPr lang="en-US" sz="1800" baseline="0" dirty="0" smtClean="0"/>
                        <a:t> Valorem ($/kW-year)</a:t>
                      </a:r>
                      <a:endParaRPr lang="en-US" sz="1800" dirty="0"/>
                    </a:p>
                  </a:txBody>
                  <a:tcPr/>
                </a:tc>
                <a:tc>
                  <a:txBody>
                    <a:bodyPr/>
                    <a:lstStyle/>
                    <a:p>
                      <a:r>
                        <a:rPr lang="en-US" sz="1800" dirty="0" smtClean="0"/>
                        <a:t>$11.74</a:t>
                      </a:r>
                      <a:endParaRPr lang="en-US" sz="1800" dirty="0"/>
                    </a:p>
                  </a:txBody>
                  <a:tcPr/>
                </a:tc>
                <a:tc>
                  <a:txBody>
                    <a:bodyPr/>
                    <a:lstStyle/>
                    <a:p>
                      <a:r>
                        <a:rPr lang="en-US" sz="1800" dirty="0" smtClean="0"/>
                        <a:t>$10.03</a:t>
                      </a:r>
                      <a:endParaRPr lang="en-US" sz="1800" dirty="0"/>
                    </a:p>
                  </a:txBody>
                  <a:tcPr/>
                </a:tc>
                <a:tc>
                  <a:txBody>
                    <a:bodyPr/>
                    <a:lstStyle/>
                    <a:p>
                      <a:r>
                        <a:rPr lang="en-US" sz="1800" dirty="0" smtClean="0"/>
                        <a:t>$13.14</a:t>
                      </a:r>
                      <a:endParaRPr lang="en-US" sz="1800" dirty="0"/>
                    </a:p>
                  </a:txBody>
                  <a:tcPr/>
                </a:tc>
                <a:extLst>
                  <a:ext uri="{0D108BD9-81ED-4DB2-BD59-A6C34878D82A}">
                    <a16:rowId xmlns:a16="http://schemas.microsoft.com/office/drawing/2014/main" val="439037102"/>
                  </a:ext>
                </a:extLst>
              </a:tr>
              <a:tr h="370840">
                <a:tc>
                  <a:txBody>
                    <a:bodyPr/>
                    <a:lstStyle/>
                    <a:p>
                      <a:r>
                        <a:rPr lang="en-US" sz="1800" dirty="0" smtClean="0"/>
                        <a:t>C. Fixed O&amp;M ($/kW-year)</a:t>
                      </a:r>
                      <a:endParaRPr lang="en-US" sz="1800" dirty="0"/>
                    </a:p>
                  </a:txBody>
                  <a:tcPr/>
                </a:tc>
                <a:tc>
                  <a:txBody>
                    <a:bodyPr/>
                    <a:lstStyle/>
                    <a:p>
                      <a:r>
                        <a:rPr lang="en-US" sz="1800" dirty="0" smtClean="0"/>
                        <a:t>$43.23</a:t>
                      </a:r>
                      <a:endParaRPr lang="en-US" sz="1800" dirty="0"/>
                    </a:p>
                  </a:txBody>
                  <a:tcPr/>
                </a:tc>
                <a:tc>
                  <a:txBody>
                    <a:bodyPr/>
                    <a:lstStyle/>
                    <a:p>
                      <a:r>
                        <a:rPr lang="en-US" sz="1800" dirty="0" smtClean="0"/>
                        <a:t>$41.77</a:t>
                      </a:r>
                      <a:endParaRPr lang="en-US" sz="1800" dirty="0"/>
                    </a:p>
                  </a:txBody>
                  <a:tcPr/>
                </a:tc>
                <a:tc>
                  <a:txBody>
                    <a:bodyPr/>
                    <a:lstStyle/>
                    <a:p>
                      <a:r>
                        <a:rPr lang="en-US" sz="1800" dirty="0" smtClean="0"/>
                        <a:t>$50.95</a:t>
                      </a:r>
                      <a:endParaRPr lang="en-US" sz="1800" dirty="0"/>
                    </a:p>
                  </a:txBody>
                  <a:tcPr/>
                </a:tc>
                <a:extLst>
                  <a:ext uri="{0D108BD9-81ED-4DB2-BD59-A6C34878D82A}">
                    <a16:rowId xmlns:a16="http://schemas.microsoft.com/office/drawing/2014/main" val="1993899207"/>
                  </a:ext>
                </a:extLst>
              </a:tr>
              <a:tr h="370840">
                <a:tc>
                  <a:txBody>
                    <a:bodyPr/>
                    <a:lstStyle/>
                    <a:p>
                      <a:r>
                        <a:rPr lang="en-US" sz="1800" b="1" dirty="0" smtClean="0"/>
                        <a:t>Sum (A,B,C)</a:t>
                      </a:r>
                      <a:endParaRPr lang="en-US" sz="1800" b="1" dirty="0"/>
                    </a:p>
                  </a:txBody>
                  <a:tcPr/>
                </a:tc>
                <a:tc>
                  <a:txBody>
                    <a:bodyPr/>
                    <a:lstStyle/>
                    <a:p>
                      <a:r>
                        <a:rPr lang="en-US" sz="1800" b="1" dirty="0" smtClean="0"/>
                        <a:t>$63.06</a:t>
                      </a:r>
                      <a:endParaRPr lang="en-US" sz="1800" b="1" dirty="0"/>
                    </a:p>
                  </a:txBody>
                  <a:tcPr/>
                </a:tc>
                <a:tc>
                  <a:txBody>
                    <a:bodyPr/>
                    <a:lstStyle/>
                    <a:p>
                      <a:r>
                        <a:rPr lang="en-US" sz="1800" b="1" dirty="0" smtClean="0"/>
                        <a:t>$58.90</a:t>
                      </a:r>
                      <a:endParaRPr lang="en-US" sz="1800" b="1" dirty="0"/>
                    </a:p>
                  </a:txBody>
                  <a:tcPr/>
                </a:tc>
                <a:tc>
                  <a:txBody>
                    <a:bodyPr/>
                    <a:lstStyle/>
                    <a:p>
                      <a:r>
                        <a:rPr lang="en-US" sz="1800" b="1" dirty="0" smtClean="0"/>
                        <a:t>$73.41</a:t>
                      </a:r>
                      <a:endParaRPr lang="en-US" sz="1800" b="1" dirty="0"/>
                    </a:p>
                  </a:txBody>
                  <a:tcPr/>
                </a:tc>
                <a:extLst>
                  <a:ext uri="{0D108BD9-81ED-4DB2-BD59-A6C34878D82A}">
                    <a16:rowId xmlns:a16="http://schemas.microsoft.com/office/drawing/2014/main" val="512669151"/>
                  </a:ext>
                </a:extLst>
              </a:tr>
              <a:tr h="370840">
                <a:tc>
                  <a:txBody>
                    <a:bodyPr/>
                    <a:lstStyle/>
                    <a:p>
                      <a:r>
                        <a:rPr lang="en-US" sz="1800" dirty="0" smtClean="0"/>
                        <a:t>Multiplier</a:t>
                      </a:r>
                      <a:endParaRPr lang="en-US" sz="1800" dirty="0"/>
                    </a:p>
                  </a:txBody>
                  <a:tcPr/>
                </a:tc>
                <a:tc>
                  <a:txBody>
                    <a:bodyPr/>
                    <a:lstStyle/>
                    <a:p>
                      <a:r>
                        <a:rPr lang="en-US" sz="1800" dirty="0" smtClean="0"/>
                        <a:t>120%</a:t>
                      </a:r>
                      <a:endParaRPr lang="en-US" sz="1800" dirty="0"/>
                    </a:p>
                  </a:txBody>
                  <a:tcPr/>
                </a:tc>
                <a:tc>
                  <a:txBody>
                    <a:bodyPr/>
                    <a:lstStyle/>
                    <a:p>
                      <a:r>
                        <a:rPr lang="en-US" sz="1800" dirty="0" smtClean="0"/>
                        <a:t>120%</a:t>
                      </a:r>
                      <a:endParaRPr lang="en-US" sz="1800" dirty="0"/>
                    </a:p>
                  </a:txBody>
                  <a:tcPr/>
                </a:tc>
                <a:tc>
                  <a:txBody>
                    <a:bodyPr/>
                    <a:lstStyle/>
                    <a:p>
                      <a:r>
                        <a:rPr lang="en-US" sz="1800" dirty="0" smtClean="0"/>
                        <a:t>120%</a:t>
                      </a:r>
                      <a:endParaRPr lang="en-US" sz="1800" dirty="0"/>
                    </a:p>
                  </a:txBody>
                  <a:tcPr/>
                </a:tc>
                <a:extLst>
                  <a:ext uri="{0D108BD9-81ED-4DB2-BD59-A6C34878D82A}">
                    <a16:rowId xmlns:a16="http://schemas.microsoft.com/office/drawing/2014/main" val="2245797300"/>
                  </a:ext>
                </a:extLst>
              </a:tr>
              <a:tr h="370840">
                <a:tc>
                  <a:txBody>
                    <a:bodyPr/>
                    <a:lstStyle/>
                    <a:p>
                      <a:r>
                        <a:rPr lang="en-US" sz="1800" b="1" dirty="0" smtClean="0"/>
                        <a:t>SOC ($/kW-year)</a:t>
                      </a:r>
                      <a:endParaRPr lang="en-US" sz="1800" b="1" dirty="0"/>
                    </a:p>
                  </a:txBody>
                  <a:tcPr/>
                </a:tc>
                <a:tc>
                  <a:txBody>
                    <a:bodyPr/>
                    <a:lstStyle/>
                    <a:p>
                      <a:r>
                        <a:rPr lang="en-US" sz="1800" b="1" dirty="0" smtClean="0"/>
                        <a:t>$75.67</a:t>
                      </a:r>
                      <a:endParaRPr lang="en-US" sz="1800" b="1" dirty="0"/>
                    </a:p>
                  </a:txBody>
                  <a:tcPr/>
                </a:tc>
                <a:tc>
                  <a:txBody>
                    <a:bodyPr/>
                    <a:lstStyle/>
                    <a:p>
                      <a:r>
                        <a:rPr lang="en-US" sz="1800" b="1" dirty="0" smtClean="0"/>
                        <a:t>$70.68</a:t>
                      </a:r>
                      <a:endParaRPr lang="en-US" sz="1800" b="1" dirty="0"/>
                    </a:p>
                  </a:txBody>
                  <a:tcPr/>
                </a:tc>
                <a:tc>
                  <a:txBody>
                    <a:bodyPr/>
                    <a:lstStyle/>
                    <a:p>
                      <a:r>
                        <a:rPr lang="en-US" sz="1800" b="1" dirty="0" smtClean="0"/>
                        <a:t>$88.09</a:t>
                      </a:r>
                      <a:endParaRPr lang="en-US" sz="1800" b="1" dirty="0"/>
                    </a:p>
                  </a:txBody>
                  <a:tcPr/>
                </a:tc>
                <a:extLst>
                  <a:ext uri="{0D108BD9-81ED-4DB2-BD59-A6C34878D82A}">
                    <a16:rowId xmlns:a16="http://schemas.microsoft.com/office/drawing/2014/main" val="67258802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SOC ($/kW-month)</a:t>
                      </a:r>
                    </a:p>
                  </a:txBody>
                  <a:tcPr/>
                </a:tc>
                <a:tc>
                  <a:txBody>
                    <a:bodyPr/>
                    <a:lstStyle/>
                    <a:p>
                      <a:r>
                        <a:rPr lang="en-US" sz="1800" b="1" dirty="0" smtClean="0"/>
                        <a:t>$6.31</a:t>
                      </a:r>
                      <a:endParaRPr lang="en-US" sz="1800" b="1" dirty="0"/>
                    </a:p>
                  </a:txBody>
                  <a:tcPr/>
                </a:tc>
                <a:tc>
                  <a:txBody>
                    <a:bodyPr/>
                    <a:lstStyle/>
                    <a:p>
                      <a:r>
                        <a:rPr lang="en-US" sz="1800" b="1" dirty="0" smtClean="0"/>
                        <a:t>$5.89</a:t>
                      </a:r>
                      <a:endParaRPr lang="en-US" sz="1800" b="1" dirty="0"/>
                    </a:p>
                  </a:txBody>
                  <a:tcPr/>
                </a:tc>
                <a:tc>
                  <a:txBody>
                    <a:bodyPr/>
                    <a:lstStyle/>
                    <a:p>
                      <a:r>
                        <a:rPr lang="en-US" sz="1800" b="1" dirty="0" smtClean="0"/>
                        <a:t>$7.34</a:t>
                      </a:r>
                      <a:endParaRPr lang="en-US" sz="1800" b="1" dirty="0"/>
                    </a:p>
                  </a:txBody>
                  <a:tcPr/>
                </a:tc>
                <a:extLst>
                  <a:ext uri="{0D108BD9-81ED-4DB2-BD59-A6C34878D82A}">
                    <a16:rowId xmlns:a16="http://schemas.microsoft.com/office/drawing/2014/main" val="1438393446"/>
                  </a:ext>
                </a:extLst>
              </a:tr>
            </a:tbl>
          </a:graphicData>
        </a:graphic>
      </p:graphicFrame>
      <p:sp>
        <p:nvSpPr>
          <p:cNvPr id="6" name="TextBox 5"/>
          <p:cNvSpPr txBox="1"/>
          <p:nvPr/>
        </p:nvSpPr>
        <p:spPr>
          <a:xfrm>
            <a:off x="3429000" y="5498068"/>
            <a:ext cx="1600200" cy="369332"/>
          </a:xfrm>
          <a:prstGeom prst="rect">
            <a:avLst/>
          </a:prstGeom>
          <a:noFill/>
        </p:spPr>
        <p:txBody>
          <a:bodyPr wrap="square" rtlCol="0">
            <a:spAutoFit/>
          </a:bodyPr>
          <a:lstStyle/>
          <a:p>
            <a:pPr algn="ctr"/>
            <a:r>
              <a:rPr lang="en-US" dirty="0" smtClean="0"/>
              <a:t>Current SOC</a:t>
            </a:r>
            <a:endParaRPr lang="en-US" dirty="0"/>
          </a:p>
        </p:txBody>
      </p:sp>
      <p:cxnSp>
        <p:nvCxnSpPr>
          <p:cNvPr id="7" name="Straight Arrow Connector 6"/>
          <p:cNvCxnSpPr/>
          <p:nvPr/>
        </p:nvCxnSpPr>
        <p:spPr>
          <a:xfrm flipV="1">
            <a:off x="4191000" y="5424606"/>
            <a:ext cx="0" cy="182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8" name="TextBox 7"/>
          <p:cNvSpPr txBox="1"/>
          <p:nvPr/>
        </p:nvSpPr>
        <p:spPr>
          <a:xfrm>
            <a:off x="5486400" y="5498068"/>
            <a:ext cx="1828800" cy="369332"/>
          </a:xfrm>
          <a:prstGeom prst="rect">
            <a:avLst/>
          </a:prstGeom>
          <a:noFill/>
        </p:spPr>
        <p:txBody>
          <a:bodyPr wrap="square" rtlCol="0">
            <a:spAutoFit/>
          </a:bodyPr>
          <a:lstStyle/>
          <a:p>
            <a:pPr algn="ctr"/>
            <a:r>
              <a:rPr lang="en-US" dirty="0" smtClean="0"/>
              <a:t>Proposed SOC</a:t>
            </a:r>
            <a:endParaRPr lang="en-US" dirty="0"/>
          </a:p>
        </p:txBody>
      </p:sp>
      <p:cxnSp>
        <p:nvCxnSpPr>
          <p:cNvPr id="9" name="Straight Arrow Connector 8"/>
          <p:cNvCxnSpPr/>
          <p:nvPr/>
        </p:nvCxnSpPr>
        <p:spPr>
          <a:xfrm flipV="1">
            <a:off x="6324600" y="5406240"/>
            <a:ext cx="0" cy="1828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 name="Rectangle 2"/>
          <p:cNvSpPr/>
          <p:nvPr/>
        </p:nvSpPr>
        <p:spPr>
          <a:xfrm>
            <a:off x="5867400" y="2831068"/>
            <a:ext cx="990600" cy="1066800"/>
          </a:xfrm>
          <a:prstGeom prst="rect">
            <a:avLst/>
          </a:prstGeom>
          <a:noFill/>
          <a:ln>
            <a:solidFill>
              <a:srgbClr val="00502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7086600" y="1683771"/>
            <a:ext cx="1905000" cy="1569660"/>
          </a:xfrm>
          <a:prstGeom prst="rect">
            <a:avLst/>
          </a:prstGeom>
          <a:noFill/>
        </p:spPr>
        <p:txBody>
          <a:bodyPr wrap="square" rtlCol="0">
            <a:spAutoFit/>
          </a:bodyPr>
          <a:lstStyle/>
          <a:p>
            <a:r>
              <a:rPr lang="en-US" sz="1600" dirty="0" smtClean="0"/>
              <a:t>Additional information has recently been provided by the CEC, including data sources</a:t>
            </a:r>
            <a:endParaRPr lang="en-US" sz="1600" baseline="30000" dirty="0"/>
          </a:p>
        </p:txBody>
      </p:sp>
      <p:cxnSp>
        <p:nvCxnSpPr>
          <p:cNvPr id="13" name="Elbow Connector 12"/>
          <p:cNvCxnSpPr>
            <a:stCxn id="10" idx="2"/>
          </p:cNvCxnSpPr>
          <p:nvPr/>
        </p:nvCxnSpPr>
        <p:spPr>
          <a:xfrm rot="5400000">
            <a:off x="7393033" y="2718400"/>
            <a:ext cx="111037" cy="1181099"/>
          </a:xfrm>
          <a:prstGeom prst="bentConnector2">
            <a:avLst/>
          </a:prstGeom>
          <a:ln>
            <a:tailEnd type="triangle"/>
          </a:ln>
        </p:spPr>
        <p:style>
          <a:lnRef idx="1">
            <a:schemeClr val="dk1"/>
          </a:lnRef>
          <a:fillRef idx="0">
            <a:schemeClr val="dk1"/>
          </a:fillRef>
          <a:effectRef idx="0">
            <a:schemeClr val="dk1"/>
          </a:effectRef>
          <a:fontRef idx="minor">
            <a:schemeClr val="tx1"/>
          </a:fontRef>
        </p:style>
      </p:cxnSp>
      <p:sp>
        <p:nvSpPr>
          <p:cNvPr id="15" name="TextBox 14"/>
          <p:cNvSpPr txBox="1"/>
          <p:nvPr/>
        </p:nvSpPr>
        <p:spPr>
          <a:xfrm>
            <a:off x="533400" y="5986790"/>
            <a:ext cx="7924800" cy="261610"/>
          </a:xfrm>
          <a:prstGeom prst="rect">
            <a:avLst/>
          </a:prstGeom>
          <a:noFill/>
        </p:spPr>
        <p:txBody>
          <a:bodyPr wrap="square" rtlCol="0">
            <a:spAutoFit/>
          </a:bodyPr>
          <a:lstStyle/>
          <a:p>
            <a:r>
              <a:rPr lang="en-US" sz="1100" b="1" dirty="0"/>
              <a:t>1</a:t>
            </a:r>
            <a:r>
              <a:rPr lang="en-US" sz="1100" dirty="0"/>
              <a:t>: http://www.caiso.com/InitiativeDocuments/Presentation-Capacity-Procurement-Mechanism-Enhancements-May112023.pdf </a:t>
            </a:r>
          </a:p>
        </p:txBody>
      </p:sp>
      <p:sp>
        <p:nvSpPr>
          <p:cNvPr id="16" name="TextBox 15"/>
          <p:cNvSpPr txBox="1"/>
          <p:nvPr/>
        </p:nvSpPr>
        <p:spPr>
          <a:xfrm>
            <a:off x="716281" y="1371600"/>
            <a:ext cx="6217919" cy="338554"/>
          </a:xfrm>
          <a:prstGeom prst="rect">
            <a:avLst/>
          </a:prstGeom>
          <a:noFill/>
        </p:spPr>
        <p:txBody>
          <a:bodyPr wrap="square" rtlCol="0">
            <a:spAutoFit/>
          </a:bodyPr>
          <a:lstStyle/>
          <a:p>
            <a:pPr algn="ctr"/>
            <a:r>
              <a:rPr lang="en-US" sz="1600" dirty="0" err="1" smtClean="0"/>
              <a:t>Levelized</a:t>
            </a:r>
            <a:r>
              <a:rPr lang="en-US" sz="1600" dirty="0" smtClean="0"/>
              <a:t> Going-Forward Fixed Costs, Summary of CEC Analyses</a:t>
            </a:r>
            <a:r>
              <a:rPr lang="en-US" sz="1600" baseline="30000" dirty="0" smtClean="0"/>
              <a:t>1</a:t>
            </a:r>
            <a:endParaRPr lang="en-US" sz="1600" baseline="30000" dirty="0"/>
          </a:p>
        </p:txBody>
      </p:sp>
    </p:spTree>
    <p:extLst>
      <p:ext uri="{BB962C8B-B14F-4D97-AF65-F5344CB8AC3E}">
        <p14:creationId xmlns:p14="http://schemas.microsoft.com/office/powerpoint/2010/main" val="1182290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4400" cy="723462"/>
          </a:xfrm>
        </p:spPr>
        <p:txBody>
          <a:bodyPr/>
          <a:lstStyle/>
          <a:p>
            <a:r>
              <a:rPr lang="en-US" sz="2100" dirty="0" smtClean="0">
                <a:solidFill>
                  <a:srgbClr val="324A58"/>
                </a:solidFill>
              </a:rPr>
              <a:t>ISO </a:t>
            </a:r>
            <a:r>
              <a:rPr lang="en-US" sz="2100" dirty="0">
                <a:solidFill>
                  <a:srgbClr val="324A58"/>
                </a:solidFill>
              </a:rPr>
              <a:t>tariff-defined methodology </a:t>
            </a:r>
            <a:r>
              <a:rPr lang="en-US" sz="2100" dirty="0" smtClean="0">
                <a:solidFill>
                  <a:srgbClr val="324A58"/>
                </a:solidFill>
              </a:rPr>
              <a:t>is </a:t>
            </a:r>
            <a:r>
              <a:rPr lang="en-US" sz="2100" dirty="0">
                <a:solidFill>
                  <a:srgbClr val="324A58"/>
                </a:solidFill>
              </a:rPr>
              <a:t>still reasonable and relevant: </a:t>
            </a:r>
            <a:r>
              <a:rPr lang="en-US" sz="2100" dirty="0" smtClean="0">
                <a:solidFill>
                  <a:srgbClr val="324A58"/>
                </a:solidFill>
              </a:rPr>
              <a:t>majority of recent CPM </a:t>
            </a:r>
            <a:r>
              <a:rPr lang="en-US" sz="2100" dirty="0">
                <a:solidFill>
                  <a:srgbClr val="324A58"/>
                </a:solidFill>
              </a:rPr>
              <a:t>designations </a:t>
            </a:r>
            <a:r>
              <a:rPr lang="en-US" sz="2100" dirty="0" smtClean="0">
                <a:solidFill>
                  <a:srgbClr val="324A58"/>
                </a:solidFill>
              </a:rPr>
              <a:t>have been for </a:t>
            </a:r>
            <a:r>
              <a:rPr lang="en-US" sz="2100" dirty="0">
                <a:solidFill>
                  <a:srgbClr val="324A58"/>
                </a:solidFill>
              </a:rPr>
              <a:t>gas-fired resources</a:t>
            </a:r>
          </a:p>
        </p:txBody>
      </p:sp>
      <p:sp>
        <p:nvSpPr>
          <p:cNvPr id="4" name="Slide Number Placeholder 3"/>
          <p:cNvSpPr>
            <a:spLocks noGrp="1"/>
          </p:cNvSpPr>
          <p:nvPr>
            <p:ph type="sldNum" sz="quarter" idx="10"/>
          </p:nvPr>
        </p:nvSpPr>
        <p:spPr/>
        <p:txBody>
          <a:bodyPr/>
          <a:lstStyle/>
          <a:p>
            <a:r>
              <a:rPr lang="en-US" altLang="en-US" smtClean="0"/>
              <a:t>Page </a:t>
            </a:r>
            <a:fld id="{E188C49E-526C-4CA2-87C2-E99663D5313E}" type="slidenum">
              <a:rPr lang="en-US" altLang="en-US" smtClean="0"/>
              <a:pPr/>
              <a:t>9</a:t>
            </a:fld>
            <a:endParaRPr lang="en-US" altLang="en-US"/>
          </a:p>
        </p:txBody>
      </p:sp>
      <p:graphicFrame>
        <p:nvGraphicFramePr>
          <p:cNvPr id="11" name="Chart 10"/>
          <p:cNvGraphicFramePr>
            <a:graphicFrameLocks/>
          </p:cNvGraphicFramePr>
          <p:nvPr>
            <p:extLst>
              <p:ext uri="{D42A27DB-BD31-4B8C-83A1-F6EECF244321}">
                <p14:modId xmlns:p14="http://schemas.microsoft.com/office/powerpoint/2010/main" val="1595546519"/>
              </p:ext>
            </p:extLst>
          </p:nvPr>
        </p:nvGraphicFramePr>
        <p:xfrm>
          <a:off x="609600" y="1676400"/>
          <a:ext cx="7848600" cy="4419599"/>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6407379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92D050"/>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ISO PP Template-Standard" id="{9B48AF94-3AB3-40B6-AB02-8FAB2A993F25}" vid="{E82E111C-B0F7-484B-B814-36631BC46C3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LongProperties xmlns="http://schemas.microsoft.com/office/2006/metadata/longProperties"/>
</file>

<file path=customXml/item2.xml><?xml version="1.0" encoding="utf-8"?>
<tns:customPropertyEditors xmlns:tns="http://schemas.microsoft.com/office/2006/customDocumentInformationPanel">
  <tns:showOnOpen>false</tns:showOnOpen>
  <tns:defaultPropertyEditorNamespace>Standard and SharePoint library properties</tns:defaultPropertyEditorNamespace>
</tns:customPropertyEditors>
</file>

<file path=customXml/item3.xml><?xml version="1.0" encoding="utf-8"?>
<ct:contentTypeSchema xmlns:ct="http://schemas.microsoft.com/office/2006/metadata/contentType" xmlns:ma="http://schemas.microsoft.com/office/2006/metadata/properties/metaAttributes" ct:_="" ma:_="" ma:contentTypeName="Document" ma:contentTypeID="0x0101003C4558D17C5424438ED9E058A452A00D" ma:contentTypeVersion="1" ma:contentTypeDescription="Create a new document." ma:contentTypeScope="" ma:versionID="58968a46a1bad65155eeaa79ec003be2">
  <xsd:schema xmlns:xsd="http://www.w3.org/2001/XMLSchema" xmlns:xs="http://www.w3.org/2001/XMLSchema" xmlns:p="http://schemas.microsoft.com/office/2006/metadata/properties" xmlns:ns2="2613f182-e424-487f-ac7f-33bed2fc986a" targetNamespace="http://schemas.microsoft.com/office/2006/metadata/properties" ma:root="true" ma:fieldsID="6c900d0cb3a38c97dc51f7485df35394" ns2:_="">
    <xsd:import namespace="2613f182-e424-487f-ac7f-33bed2fc986a"/>
    <xsd:element name="properties">
      <xsd:complexType>
        <xsd:sequence>
          <xsd:element name="documentManagement">
            <xsd:complexType>
              <xsd:all>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13f182-e424-487f-ac7f-33bed2fc986a"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FormTemplates xmlns="http://schemas.microsoft.com/sharepoint/v3/contenttype/forms"/>
</file>

<file path=customXml/item5.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D3EAE63-6E73-4411-962F-7895DDB7CCB4}">
  <ds:schemaRefs>
    <ds:schemaRef ds:uri="http://schemas.microsoft.com/office/2006/metadata/longProperties"/>
  </ds:schemaRefs>
</ds:datastoreItem>
</file>

<file path=customXml/itemProps2.xml><?xml version="1.0" encoding="utf-8"?>
<ds:datastoreItem xmlns:ds="http://schemas.openxmlformats.org/officeDocument/2006/customXml" ds:itemID="{8E8372ED-2F6E-4EE6-9BAB-EF5D6D259A31}">
  <ds:schemaRefs>
    <ds:schemaRef ds:uri="http://schemas.microsoft.com/office/2006/customDocumentInformationPanel"/>
  </ds:schemaRefs>
</ds:datastoreItem>
</file>

<file path=customXml/itemProps3.xml><?xml version="1.0" encoding="utf-8"?>
<ds:datastoreItem xmlns:ds="http://schemas.openxmlformats.org/officeDocument/2006/customXml" ds:itemID="{7151AD9D-6749-431A-9C6F-DDBADA8D196B}"/>
</file>

<file path=customXml/itemProps4.xml><?xml version="1.0" encoding="utf-8"?>
<ds:datastoreItem xmlns:ds="http://schemas.openxmlformats.org/officeDocument/2006/customXml" ds:itemID="{84B711D8-BA96-43FF-9006-DEE07D77E7DF}"/>
</file>

<file path=customXml/itemProps5.xml><?xml version="1.0" encoding="utf-8"?>
<ds:datastoreItem xmlns:ds="http://schemas.openxmlformats.org/officeDocument/2006/customXml" ds:itemID="{8567889C-C4E8-4D2B-A1D7-DD3A687DB996}"/>
</file>

<file path=docProps/app.xml><?xml version="1.0" encoding="utf-8"?>
<Properties xmlns="http://schemas.openxmlformats.org/officeDocument/2006/extended-properties" xmlns:vt="http://schemas.openxmlformats.org/officeDocument/2006/docPropsVTypes">
  <Template>ISO PP Template-Standard</Template>
  <TotalTime>0</TotalTime>
  <Words>1458</Words>
  <Application>Microsoft Office PowerPoint</Application>
  <PresentationFormat>On-screen Show (4:3)</PresentationFormat>
  <Paragraphs>248</Paragraphs>
  <Slides>22</Slides>
  <Notes>22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Wingdings</vt:lpstr>
      <vt:lpstr>Office Theme</vt:lpstr>
      <vt:lpstr>Capacity Procurement Mechanism (CPM) Enhancements – Track 2 </vt:lpstr>
      <vt:lpstr>Housekeeping reminders</vt:lpstr>
      <vt:lpstr>Instructions for raising your hand to ask a question</vt:lpstr>
      <vt:lpstr>Today’s Agenda</vt:lpstr>
      <vt:lpstr>CAISO Policy Initiative Stakeholder Process</vt:lpstr>
      <vt:lpstr>PowerPoint Presentation</vt:lpstr>
      <vt:lpstr>Straw Proposal: Increase the CPM soft offer cap from $6.31/kW-month to $7.34/kW-month</vt:lpstr>
      <vt:lpstr>$7.34/kW-month is based on the ISO tariff-defined methodology, using updated CEC-provided CCGT going-forward fixed costs</vt:lpstr>
      <vt:lpstr>ISO tariff-defined methodology is still reasonable and relevant: majority of recent CPM designations have been for gas-fired resources</vt:lpstr>
      <vt:lpstr>PowerPoint Presentation</vt:lpstr>
      <vt:lpstr>PowerPoint Presentation</vt:lpstr>
      <vt:lpstr>Stakeholder Ideas to enhance the derivation and/or structure of the soft offer cap</vt:lpstr>
      <vt:lpstr>PowerPoint Presentation</vt:lpstr>
      <vt:lpstr>Next Steps: Stakeholder Comments</vt:lpstr>
      <vt:lpstr>Schedule Options</vt:lpstr>
      <vt:lpstr>For reference</vt:lpstr>
      <vt:lpstr>PowerPoint Presentation</vt:lpstr>
      <vt:lpstr>Background on CPM</vt:lpstr>
      <vt:lpstr>Background on CPM</vt:lpstr>
      <vt:lpstr>Background on CPM</vt:lpstr>
      <vt:lpstr>Background on CPM</vt:lpstr>
      <vt:lpstr>ISO Tariff Guidance: Considering a Soft Offer Cap Update5</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2023-07-07T21:23:40Z</dcterms:created>
  <dcterms:modified xsi:type="dcterms:W3CDTF">2023-07-10T20:32:21Z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0x0101003C4558D17C5424438ED9E058A452A00D</vt:lpwstr>
  </property>
</Properties>
</file>